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  <p:sldMasterId id="2147483674" r:id="rId2"/>
  </p:sldMasterIdLst>
  <p:notesMasterIdLst>
    <p:notesMasterId r:id="rId20"/>
  </p:notesMasterIdLst>
  <p:handoutMasterIdLst>
    <p:handoutMasterId r:id="rId21"/>
  </p:handoutMasterIdLst>
  <p:sldIdLst>
    <p:sldId id="256" r:id="rId3"/>
    <p:sldId id="524" r:id="rId4"/>
    <p:sldId id="792" r:id="rId5"/>
    <p:sldId id="793" r:id="rId6"/>
    <p:sldId id="794" r:id="rId7"/>
    <p:sldId id="798" r:id="rId8"/>
    <p:sldId id="800" r:id="rId9"/>
    <p:sldId id="801" r:id="rId10"/>
    <p:sldId id="802" r:id="rId11"/>
    <p:sldId id="799" r:id="rId12"/>
    <p:sldId id="803" r:id="rId13"/>
    <p:sldId id="819" r:id="rId14"/>
    <p:sldId id="817" r:id="rId15"/>
    <p:sldId id="822" r:id="rId16"/>
    <p:sldId id="809" r:id="rId17"/>
    <p:sldId id="816" r:id="rId18"/>
    <p:sldId id="821" r:id="rId19"/>
  </p:sldIdLst>
  <p:sldSz cx="9144000" cy="6858000" type="screen4x3"/>
  <p:notesSz cx="6807200" cy="9939338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D8DDF44B-84C0-4A3A-B652-03CC28CDAD91}">
          <p14:sldIdLst>
            <p14:sldId id="256"/>
            <p14:sldId id="524"/>
            <p14:sldId id="792"/>
            <p14:sldId id="793"/>
            <p14:sldId id="794"/>
            <p14:sldId id="798"/>
            <p14:sldId id="800"/>
            <p14:sldId id="801"/>
            <p14:sldId id="802"/>
            <p14:sldId id="799"/>
            <p14:sldId id="803"/>
            <p14:sldId id="819"/>
            <p14:sldId id="817"/>
            <p14:sldId id="822"/>
            <p14:sldId id="809"/>
            <p14:sldId id="816"/>
            <p14:sldId id="82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  <p15:guide id="3" orient="horz" pos="754" userDrawn="1">
          <p15:clr>
            <a:srgbClr val="A4A3A4"/>
          </p15:clr>
        </p15:guide>
        <p15:guide id="4" pos="158" userDrawn="1">
          <p15:clr>
            <a:srgbClr val="A4A3A4"/>
          </p15:clr>
        </p15:guide>
        <p15:guide id="5" pos="560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72C4"/>
    <a:srgbClr val="7CAFDE"/>
    <a:srgbClr val="0000FF"/>
    <a:srgbClr val="0066FF"/>
    <a:srgbClr val="CC0066"/>
    <a:srgbClr val="996633"/>
    <a:srgbClr val="70319F"/>
    <a:srgbClr val="DCC5ED"/>
    <a:srgbClr val="0990FF"/>
    <a:srgbClr val="FFC5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BDBED569-4797-4DF1-A0F4-6AAB3CD982D8}" styleName="밝은 스타일 3 - 강조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276" autoAdjust="0"/>
    <p:restoredTop sz="97559" autoAdjust="0"/>
  </p:normalViewPr>
  <p:slideViewPr>
    <p:cSldViewPr snapToGrid="0" showGuides="1">
      <p:cViewPr varScale="1">
        <p:scale>
          <a:sx n="114" d="100"/>
          <a:sy n="114" d="100"/>
        </p:scale>
        <p:origin x="3630" y="96"/>
      </p:cViewPr>
      <p:guideLst>
        <p:guide orient="horz" pos="2160"/>
        <p:guide pos="2880"/>
        <p:guide orient="horz" pos="754"/>
        <p:guide pos="158"/>
        <p:guide pos="560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-12724"/>
    </p:cViewPr>
  </p:sorterViewPr>
  <p:notesViewPr>
    <p:cSldViewPr snapToGrid="0" showGuides="1">
      <p:cViewPr varScale="1">
        <p:scale>
          <a:sx n="84" d="100"/>
          <a:sy n="84" d="100"/>
        </p:scale>
        <p:origin x="3828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8C11E5EB-D2D6-42F0-B906-5527A3F1B3F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787" cy="49869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448CDBB-0166-4B84-9103-4F009F0D6CB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55838" y="0"/>
            <a:ext cx="2949787" cy="49869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E77779-EB9F-4707-9D48-656FF5E8ED57}" type="datetimeFigureOut">
              <a:rPr lang="ko-KR" altLang="en-US" smtClean="0"/>
              <a:t>2023-12-12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8D19CD1-7CCC-4BD0-9737-50A8C3A3E56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40647"/>
            <a:ext cx="2949787" cy="4986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012E60F-35B0-47FE-969D-3FC1658D346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55838" y="9440647"/>
            <a:ext cx="2949787" cy="4986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0B620A-CF73-483C-9FAE-546107B4F6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438584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787" cy="49869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5838" y="0"/>
            <a:ext cx="2949787" cy="49869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FA7AD2-6F82-47BB-A7F5-B4B108439E48}" type="datetimeFigureOut">
              <a:rPr lang="ko-KR" altLang="en-US" smtClean="0"/>
              <a:t>2023-12-12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68400" y="1243013"/>
            <a:ext cx="4470400" cy="33543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0720" y="4783307"/>
            <a:ext cx="5445760" cy="3913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40647"/>
            <a:ext cx="2949787" cy="4986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5838" y="9440647"/>
            <a:ext cx="2949787" cy="4986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4FE444-BF21-4BC5-B5AB-1A63679EB4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7419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4FE444-BF21-4BC5-B5AB-1A63679EB4D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08023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4FE444-BF21-4BC5-B5AB-1A63679EB4D9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49494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4FE444-BF21-4BC5-B5AB-1A63679EB4D9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47822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4FE444-BF21-4BC5-B5AB-1A63679EB4D9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31253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4FE444-BF21-4BC5-B5AB-1A63679EB4D9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74816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4FE444-BF21-4BC5-B5AB-1A63679EB4D9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71107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4FE444-BF21-4BC5-B5AB-1A63679EB4D9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86203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4FE444-BF21-4BC5-B5AB-1A63679EB4D9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55333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0A176E-8019-4060-9F7F-1D87BA958B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65830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0A176E-8019-4060-9F7F-1D87BA958B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74699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디자인-사용자 지정-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3"/>
          <p:cNvSpPr>
            <a:spLocks noGrp="1"/>
          </p:cNvSpPr>
          <p:nvPr>
            <p:ph type="sldNum" sz="quarter" idx="4"/>
          </p:nvPr>
        </p:nvSpPr>
        <p:spPr>
          <a:xfrm>
            <a:off x="7020272" y="6563007"/>
            <a:ext cx="2133600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90296FD-2176-4D37-860A-A18D10D7A868}" type="slidenum">
              <a:rPr kumimoji="0" lang="ko-KR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962333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3"/>
          <p:cNvSpPr>
            <a:spLocks noGrp="1"/>
          </p:cNvSpPr>
          <p:nvPr>
            <p:ph type="sldNum" sz="quarter" idx="4"/>
          </p:nvPr>
        </p:nvSpPr>
        <p:spPr>
          <a:xfrm>
            <a:off x="7020272" y="6563007"/>
            <a:ext cx="2133600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90296FD-2176-4D37-860A-A18D10D7A868}" type="slidenum">
              <a:rPr kumimoji="0" lang="ko-KR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24020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 baseline="0">
                <a:latin typeface="Candara" panose="020E0502030303020204" pitchFamily="34" charset="0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>
            <a:lvl1pPr>
              <a:defRPr baseline="0">
                <a:latin typeface="Candara" panose="020E0502030303020204" pitchFamily="34" charset="0"/>
              </a:defRPr>
            </a:lvl1pPr>
            <a:lvl2pPr>
              <a:defRPr baseline="0">
                <a:latin typeface="Candara" panose="020E0502030303020204" pitchFamily="34" charset="0"/>
              </a:defRPr>
            </a:lvl2pPr>
            <a:lvl3pPr>
              <a:defRPr baseline="0">
                <a:latin typeface="Candara" panose="020E0502030303020204" pitchFamily="34" charset="0"/>
              </a:defRPr>
            </a:lvl3pPr>
            <a:lvl4pPr>
              <a:defRPr baseline="0">
                <a:latin typeface="Candara" panose="020E0502030303020204" pitchFamily="34" charset="0"/>
              </a:defRPr>
            </a:lvl4pPr>
            <a:lvl5pPr>
              <a:defRPr baseline="0">
                <a:latin typeface="Candara" panose="020E0502030303020204" pitchFamily="34" charset="0"/>
              </a:defRPr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0493AAD-F710-4D71-B3E1-31DA88F9F5EB}" type="datetime1">
              <a:rPr kumimoji="0" lang="ko-KR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2023-12-12</a:t>
            </a:fld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EDD84E-25D4-4983-8AA1-2863C96F08D9}" type="slidenum">
              <a:rPr kumimoji="0" lang="ko-KR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663602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4400" y="6343473"/>
            <a:ext cx="506678" cy="365125"/>
          </a:xfrm>
        </p:spPr>
        <p:txBody>
          <a:bodyPr/>
          <a:lstStyle/>
          <a:p>
            <a:fld id="{320A176E-8019-4060-9F7F-1D87BA958B2F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FC49065A-F8AC-4DD0-96C1-1A08BE829A09}"/>
              </a:ext>
            </a:extLst>
          </p:cNvPr>
          <p:cNvSpPr/>
          <p:nvPr userDrawn="1"/>
        </p:nvSpPr>
        <p:spPr>
          <a:xfrm rot="10800000">
            <a:off x="0" y="0"/>
            <a:ext cx="9144000" cy="904330"/>
          </a:xfrm>
          <a:custGeom>
            <a:avLst/>
            <a:gdLst>
              <a:gd name="connsiteX0" fmla="*/ 9144000 w 9144000"/>
              <a:gd name="connsiteY0" fmla="*/ 904330 h 904330"/>
              <a:gd name="connsiteX1" fmla="*/ 0 w 9144000"/>
              <a:gd name="connsiteY1" fmla="*/ 904330 h 904330"/>
              <a:gd name="connsiteX2" fmla="*/ 0 w 9144000"/>
              <a:gd name="connsiteY2" fmla="*/ 119243 h 904330"/>
              <a:gd name="connsiteX3" fmla="*/ 2 w 9144000"/>
              <a:gd name="connsiteY3" fmla="*/ 119243 h 904330"/>
              <a:gd name="connsiteX4" fmla="*/ 3 w 9144000"/>
              <a:gd name="connsiteY4" fmla="*/ 119242 h 904330"/>
              <a:gd name="connsiteX5" fmla="*/ 3 w 9144000"/>
              <a:gd name="connsiteY5" fmla="*/ 0 h 904330"/>
              <a:gd name="connsiteX6" fmla="*/ 3639817 w 9144000"/>
              <a:gd name="connsiteY6" fmla="*/ 0 h 904330"/>
              <a:gd name="connsiteX7" fmla="*/ 3786534 w 9144000"/>
              <a:gd name="connsiteY7" fmla="*/ 119243 h 904330"/>
              <a:gd name="connsiteX8" fmla="*/ 9144000 w 9144000"/>
              <a:gd name="connsiteY8" fmla="*/ 119243 h 904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44000" h="904330">
                <a:moveTo>
                  <a:pt x="9144000" y="904330"/>
                </a:moveTo>
                <a:lnTo>
                  <a:pt x="0" y="904330"/>
                </a:lnTo>
                <a:lnTo>
                  <a:pt x="0" y="119243"/>
                </a:lnTo>
                <a:lnTo>
                  <a:pt x="2" y="119243"/>
                </a:lnTo>
                <a:lnTo>
                  <a:pt x="3" y="119242"/>
                </a:lnTo>
                <a:lnTo>
                  <a:pt x="3" y="0"/>
                </a:lnTo>
                <a:lnTo>
                  <a:pt x="3639817" y="0"/>
                </a:lnTo>
                <a:lnTo>
                  <a:pt x="3786534" y="119243"/>
                </a:lnTo>
                <a:lnTo>
                  <a:pt x="9144000" y="119243"/>
                </a:lnTo>
                <a:close/>
              </a:path>
            </a:pathLst>
          </a:custGeom>
          <a:solidFill>
            <a:srgbClr val="060D22">
              <a:alpha val="86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13" name="그래픽 12">
            <a:extLst>
              <a:ext uri="{FF2B5EF4-FFF2-40B4-BE49-F238E27FC236}">
                <a16:creationId xmlns:a16="http://schemas.microsoft.com/office/drawing/2014/main" id="{658AA8D8-F483-4D5C-84F3-2CDD5E64B3A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3542" t="12237" r="-112" b="54109"/>
          <a:stretch/>
        </p:blipFill>
        <p:spPr>
          <a:xfrm flipH="1">
            <a:off x="6880756" y="0"/>
            <a:ext cx="2263244" cy="904331"/>
          </a:xfrm>
          <a:prstGeom prst="rect">
            <a:avLst/>
          </a:prstGeom>
          <a:effectLst/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5F3E2995-4FB0-4897-A050-648A51759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995" y="170183"/>
            <a:ext cx="6942859" cy="462603"/>
          </a:xfrm>
          <a:prstGeom prst="rect">
            <a:avLst/>
          </a:prstGeom>
        </p:spPr>
        <p:txBody>
          <a:bodyPr anchor="ctr"/>
          <a:lstStyle>
            <a:lvl1pPr>
              <a:defRPr lang="ko-KR" altLang="en-US" sz="2800" b="1" kern="1200" spc="-100" dirty="0">
                <a:gradFill>
                  <a:gsLst>
                    <a:gs pos="47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charset="0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3925415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F8C0AF2B-5394-4D99-BFD1-3F03B4903E12}"/>
              </a:ext>
            </a:extLst>
          </p:cNvPr>
          <p:cNvSpPr/>
          <p:nvPr userDrawn="1"/>
        </p:nvSpPr>
        <p:spPr>
          <a:xfrm>
            <a:off x="0" y="-1"/>
            <a:ext cx="9144000" cy="6858001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98000">
                <a:schemeClr val="bg1">
                  <a:lumMod val="8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03B8695A-6552-4F72-A01D-471B2DDE767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-1" r="-112" b="17125"/>
          <a:stretch/>
        </p:blipFill>
        <p:spPr>
          <a:xfrm flipH="1">
            <a:off x="1037968" y="650204"/>
            <a:ext cx="7295895" cy="6207796"/>
          </a:xfrm>
          <a:prstGeom prst="rect">
            <a:avLst/>
          </a:prstGeom>
          <a:effectLst/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0A176E-8019-4060-9F7F-1D87BA958B2F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FC49065A-F8AC-4DD0-96C1-1A08BE829A09}"/>
              </a:ext>
            </a:extLst>
          </p:cNvPr>
          <p:cNvSpPr/>
          <p:nvPr userDrawn="1"/>
        </p:nvSpPr>
        <p:spPr>
          <a:xfrm rot="10800000">
            <a:off x="0" y="0"/>
            <a:ext cx="9144000" cy="904330"/>
          </a:xfrm>
          <a:custGeom>
            <a:avLst/>
            <a:gdLst>
              <a:gd name="connsiteX0" fmla="*/ 9144000 w 9144000"/>
              <a:gd name="connsiteY0" fmla="*/ 904330 h 904330"/>
              <a:gd name="connsiteX1" fmla="*/ 0 w 9144000"/>
              <a:gd name="connsiteY1" fmla="*/ 904330 h 904330"/>
              <a:gd name="connsiteX2" fmla="*/ 0 w 9144000"/>
              <a:gd name="connsiteY2" fmla="*/ 119243 h 904330"/>
              <a:gd name="connsiteX3" fmla="*/ 2 w 9144000"/>
              <a:gd name="connsiteY3" fmla="*/ 119243 h 904330"/>
              <a:gd name="connsiteX4" fmla="*/ 3 w 9144000"/>
              <a:gd name="connsiteY4" fmla="*/ 119242 h 904330"/>
              <a:gd name="connsiteX5" fmla="*/ 3 w 9144000"/>
              <a:gd name="connsiteY5" fmla="*/ 0 h 904330"/>
              <a:gd name="connsiteX6" fmla="*/ 3639817 w 9144000"/>
              <a:gd name="connsiteY6" fmla="*/ 0 h 904330"/>
              <a:gd name="connsiteX7" fmla="*/ 3786534 w 9144000"/>
              <a:gd name="connsiteY7" fmla="*/ 119243 h 904330"/>
              <a:gd name="connsiteX8" fmla="*/ 9144000 w 9144000"/>
              <a:gd name="connsiteY8" fmla="*/ 119243 h 904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44000" h="904330">
                <a:moveTo>
                  <a:pt x="9144000" y="904330"/>
                </a:moveTo>
                <a:lnTo>
                  <a:pt x="0" y="904330"/>
                </a:lnTo>
                <a:lnTo>
                  <a:pt x="0" y="119243"/>
                </a:lnTo>
                <a:lnTo>
                  <a:pt x="2" y="119243"/>
                </a:lnTo>
                <a:lnTo>
                  <a:pt x="3" y="119242"/>
                </a:lnTo>
                <a:lnTo>
                  <a:pt x="3" y="0"/>
                </a:lnTo>
                <a:lnTo>
                  <a:pt x="3639817" y="0"/>
                </a:lnTo>
                <a:lnTo>
                  <a:pt x="3786534" y="119243"/>
                </a:lnTo>
                <a:lnTo>
                  <a:pt x="9144000" y="119243"/>
                </a:lnTo>
                <a:close/>
              </a:path>
            </a:pathLst>
          </a:custGeom>
          <a:solidFill>
            <a:srgbClr val="060D22">
              <a:alpha val="86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953A07D-6021-4521-99E0-E9E26AB62FFA}"/>
              </a:ext>
            </a:extLst>
          </p:cNvPr>
          <p:cNvSpPr/>
          <p:nvPr userDrawn="1"/>
        </p:nvSpPr>
        <p:spPr>
          <a:xfrm>
            <a:off x="250825" y="21"/>
            <a:ext cx="577672" cy="784634"/>
          </a:xfrm>
          <a:prstGeom prst="rect">
            <a:avLst/>
          </a:prstGeom>
          <a:gradFill>
            <a:gsLst>
              <a:gs pos="10000">
                <a:schemeClr val="bg1">
                  <a:alpha val="50000"/>
                </a:schemeClr>
              </a:gs>
              <a:gs pos="90000">
                <a:schemeClr val="bg1">
                  <a:alpha val="50000"/>
                </a:schemeClr>
              </a:gs>
              <a:gs pos="0">
                <a:schemeClr val="bg1">
                  <a:lumMod val="75000"/>
                  <a:alpha val="50000"/>
                </a:schemeClr>
              </a:gs>
              <a:gs pos="100000">
                <a:schemeClr val="bg1">
                  <a:lumMod val="75000"/>
                  <a:alpha val="50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13" name="그래픽 12">
            <a:extLst>
              <a:ext uri="{FF2B5EF4-FFF2-40B4-BE49-F238E27FC236}">
                <a16:creationId xmlns:a16="http://schemas.microsoft.com/office/drawing/2014/main" id="{658AA8D8-F483-4D5C-84F3-2CDD5E64B3A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3542" t="12237" r="-112" b="54109"/>
          <a:stretch/>
        </p:blipFill>
        <p:spPr>
          <a:xfrm flipH="1">
            <a:off x="6880756" y="0"/>
            <a:ext cx="2263244" cy="904331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5189053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837876" y="6356351"/>
            <a:ext cx="2057400" cy="365125"/>
          </a:xfrm>
        </p:spPr>
        <p:txBody>
          <a:bodyPr/>
          <a:lstStyle/>
          <a:p>
            <a:fld id="{320A176E-8019-4060-9F7F-1D87BA958B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64598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940908" y="6356351"/>
            <a:ext cx="2057400" cy="365125"/>
          </a:xfrm>
        </p:spPr>
        <p:txBody>
          <a:bodyPr/>
          <a:lstStyle/>
          <a:p>
            <a:fld id="{320A176E-8019-4060-9F7F-1D87BA958B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57215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0A176E-8019-4060-9F7F-1D87BA958B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45675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0A176E-8019-4060-9F7F-1D87BA958B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49676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0A176E-8019-4060-9F7F-1D87BA958B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12919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0A176E-8019-4060-9F7F-1D87BA958B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97647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7.png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.png"/><Relationship Id="rId11" Type="http://schemas.openxmlformats.org/officeDocument/2006/relationships/image" Target="../media/image11.jpeg"/><Relationship Id="rId5" Type="http://schemas.openxmlformats.org/officeDocument/2006/relationships/image" Target="../media/image5.jpeg"/><Relationship Id="rId10" Type="http://schemas.openxmlformats.org/officeDocument/2006/relationships/image" Target="../media/image10.png"/><Relationship Id="rId4" Type="http://schemas.openxmlformats.org/officeDocument/2006/relationships/theme" Target="../theme/theme2.xml"/><Relationship Id="rId9" Type="http://schemas.openxmlformats.org/officeDocument/2006/relationships/image" Target="../media/image9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0A176E-8019-4060-9F7F-1D87BA958B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53834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72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E:\홍보팀\2010년도\ETRI발표자료 탬플릿 제작\ETRI PPT 자료\ETRI템플릿 JPG\007\04.기관 템플릿(칼라이미지)3.jpg"/>
          <p:cNvPicPr>
            <a:picLocks noChangeAspect="1" noChangeArrowheads="1"/>
          </p:cNvPicPr>
          <p:nvPr userDrawn="1"/>
        </p:nvPicPr>
        <p:blipFill rotWithShape="1">
          <a:blip r:embed="rId5" cstate="print"/>
          <a:srcRect t="97207"/>
          <a:stretch/>
        </p:blipFill>
        <p:spPr bwMode="auto">
          <a:xfrm>
            <a:off x="0" y="6610563"/>
            <a:ext cx="9144000" cy="247437"/>
          </a:xfrm>
          <a:prstGeom prst="rect">
            <a:avLst/>
          </a:prstGeom>
          <a:noFill/>
        </p:spPr>
      </p:pic>
      <p:pic>
        <p:nvPicPr>
          <p:cNvPr id="6" name="그림 5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0" y="0"/>
            <a:ext cx="9144000" cy="781050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>
          <a:xfrm>
            <a:off x="7020272" y="6563007"/>
            <a:ext cx="2133600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90296FD-2176-4D37-860A-A18D10D7A868}" type="slidenum">
              <a:rPr kumimoji="0" lang="ko-KR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634" y="6634165"/>
            <a:ext cx="661346" cy="2123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6634165"/>
            <a:ext cx="688401" cy="209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그림 8"/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2287017" y="6634165"/>
            <a:ext cx="792088" cy="209147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3131840" y="6634165"/>
            <a:ext cx="720693" cy="213883"/>
          </a:xfrm>
          <a:prstGeom prst="rect">
            <a:avLst/>
          </a:prstGeom>
        </p:spPr>
      </p:pic>
      <p:pic>
        <p:nvPicPr>
          <p:cNvPr id="11" name="Picture 2" descr="E:\홍보팀\2010년도\ETRI발표자료 탬플릿 제작\ETRI PPT 자료\ETRI템플릿 JPG\007\04.기관 템플릿(칼라이미지).jpg"/>
          <p:cNvPicPr>
            <a:picLocks noChangeAspect="1" noChangeArrowheads="1"/>
          </p:cNvPicPr>
          <p:nvPr userDrawn="1"/>
        </p:nvPicPr>
        <p:blipFill rotWithShape="1">
          <a:blip r:embed="rId11" cstate="print"/>
          <a:srcRect l="42912" t="90006" r="42913" b="2625"/>
          <a:stretch/>
        </p:blipFill>
        <p:spPr bwMode="auto">
          <a:xfrm>
            <a:off x="1490717" y="6634165"/>
            <a:ext cx="743563" cy="21388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9841674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wmf"/><Relationship Id="rId10" Type="http://schemas.openxmlformats.org/officeDocument/2006/relationships/image" Target="../media/image19.png"/><Relationship Id="rId4" Type="http://schemas.openxmlformats.org/officeDocument/2006/relationships/image" Target="../media/image13.svg"/><Relationship Id="rId9" Type="http://schemas.openxmlformats.org/officeDocument/2006/relationships/image" Target="../media/image18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101.79.1.111:9090/restapi/main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101.79.1.111:8080/restapi/main" TargetMode="External"/><Relationship Id="rId4" Type="http://schemas.openxmlformats.org/officeDocument/2006/relationships/hyperlink" Target="http://101.79.1.111/restapi/main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6533E33C-5647-4519-AE52-2B1B8C07FFDA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0">
                <a:srgbClr val="0070C0"/>
              </a:gs>
              <a:gs pos="98000">
                <a:srgbClr val="012045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582DE830-BE8B-475F-984C-9D94F0476912}"/>
              </a:ext>
            </a:extLst>
          </p:cNvPr>
          <p:cNvSpPr/>
          <p:nvPr/>
        </p:nvSpPr>
        <p:spPr>
          <a:xfrm>
            <a:off x="2243521" y="-600466"/>
            <a:ext cx="6845631" cy="6845629"/>
          </a:xfrm>
          <a:prstGeom prst="ellipse">
            <a:avLst/>
          </a:prstGeom>
          <a:gradFill flip="none" rotWithShape="1">
            <a:gsLst>
              <a:gs pos="0">
                <a:srgbClr val="000714"/>
              </a:gs>
              <a:gs pos="72000">
                <a:srgbClr val="012045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2" name="그래픽 21">
            <a:extLst>
              <a:ext uri="{FF2B5EF4-FFF2-40B4-BE49-F238E27FC236}">
                <a16:creationId xmlns:a16="http://schemas.microsoft.com/office/drawing/2014/main" id="{C5261A45-099F-482C-8F18-F0446528C13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8100" b="17125"/>
          <a:stretch/>
        </p:blipFill>
        <p:spPr>
          <a:xfrm flipH="1">
            <a:off x="-6" y="12372"/>
            <a:ext cx="6697366" cy="6207796"/>
          </a:xfrm>
          <a:prstGeom prst="rect">
            <a:avLst/>
          </a:prstGeom>
        </p:spPr>
      </p:pic>
      <p:sp>
        <p:nvSpPr>
          <p:cNvPr id="20" name="Rectangle 98">
            <a:extLst>
              <a:ext uri="{FF2B5EF4-FFF2-40B4-BE49-F238E27FC236}">
                <a16:creationId xmlns:a16="http://schemas.microsoft.com/office/drawing/2014/main" id="{00D2FA7C-951C-481C-BB9E-36895ACAF4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20563" y="3912883"/>
            <a:ext cx="1102866" cy="369332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pPr algn="ctr" defTabSz="881063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400" b="1" spc="-15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ea"/>
                <a:ea typeface="+mj-ea"/>
              </a:rPr>
              <a:t>2023. 12</a:t>
            </a:r>
            <a:endParaRPr kumimoji="0" lang="en-US" altLang="ko-KR" sz="1600" b="1" spc="-15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+mj-ea"/>
              <a:ea typeface="+mj-ea"/>
            </a:endParaRPr>
          </a:p>
        </p:txBody>
      </p:sp>
      <p:sp>
        <p:nvSpPr>
          <p:cNvPr id="30" name="자유형: 도형 29">
            <a:extLst>
              <a:ext uri="{FF2B5EF4-FFF2-40B4-BE49-F238E27FC236}">
                <a16:creationId xmlns:a16="http://schemas.microsoft.com/office/drawing/2014/main" id="{B1923AB0-39FC-488E-BE69-4081326006F4}"/>
              </a:ext>
            </a:extLst>
          </p:cNvPr>
          <p:cNvSpPr/>
          <p:nvPr/>
        </p:nvSpPr>
        <p:spPr>
          <a:xfrm>
            <a:off x="-2" y="1643449"/>
            <a:ext cx="9144002" cy="1853634"/>
          </a:xfrm>
          <a:custGeom>
            <a:avLst/>
            <a:gdLst>
              <a:gd name="connsiteX0" fmla="*/ 3 w 9144002"/>
              <a:gd name="connsiteY0" fmla="*/ 0 h 1853634"/>
              <a:gd name="connsiteX1" fmla="*/ 293126 w 9144002"/>
              <a:gd name="connsiteY1" fmla="*/ 0 h 1853634"/>
              <a:gd name="connsiteX2" fmla="*/ 1501349 w 9144002"/>
              <a:gd name="connsiteY2" fmla="*/ 0 h 1853634"/>
              <a:gd name="connsiteX3" fmla="*/ 3493409 w 9144002"/>
              <a:gd name="connsiteY3" fmla="*/ 0 h 1853634"/>
              <a:gd name="connsiteX4" fmla="*/ 3786534 w 9144002"/>
              <a:gd name="connsiteY4" fmla="*/ 238235 h 1853634"/>
              <a:gd name="connsiteX5" fmla="*/ 9144000 w 9144002"/>
              <a:gd name="connsiteY5" fmla="*/ 238235 h 1853634"/>
              <a:gd name="connsiteX6" fmla="*/ 9144000 w 9144002"/>
              <a:gd name="connsiteY6" fmla="*/ 1532610 h 1853634"/>
              <a:gd name="connsiteX7" fmla="*/ 9144002 w 9144002"/>
              <a:gd name="connsiteY7" fmla="*/ 1532610 h 1853634"/>
              <a:gd name="connsiteX8" fmla="*/ 9144002 w 9144002"/>
              <a:gd name="connsiteY8" fmla="*/ 1532611 h 1853634"/>
              <a:gd name="connsiteX9" fmla="*/ 9144002 w 9144002"/>
              <a:gd name="connsiteY9" fmla="*/ 1853633 h 1853634"/>
              <a:gd name="connsiteX10" fmla="*/ 8749016 w 9144002"/>
              <a:gd name="connsiteY10" fmla="*/ 1853633 h 1853634"/>
              <a:gd name="connsiteX11" fmla="*/ 8749015 w 9144002"/>
              <a:gd name="connsiteY11" fmla="*/ 1853634 h 1853634"/>
              <a:gd name="connsiteX12" fmla="*/ 5424189 w 9144002"/>
              <a:gd name="connsiteY12" fmla="*/ 1853634 h 1853634"/>
              <a:gd name="connsiteX13" fmla="*/ 5029202 w 9144002"/>
              <a:gd name="connsiteY13" fmla="*/ 1532611 h 1853634"/>
              <a:gd name="connsiteX14" fmla="*/ 0 w 9144002"/>
              <a:gd name="connsiteY14" fmla="*/ 1532611 h 1853634"/>
              <a:gd name="connsiteX15" fmla="*/ 0 w 9144002"/>
              <a:gd name="connsiteY15" fmla="*/ 238235 h 1853634"/>
              <a:gd name="connsiteX16" fmla="*/ 2 w 9144002"/>
              <a:gd name="connsiteY16" fmla="*/ 238235 h 1853634"/>
              <a:gd name="connsiteX17" fmla="*/ 3 w 9144002"/>
              <a:gd name="connsiteY17" fmla="*/ 238234 h 18536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9144002" h="1853634">
                <a:moveTo>
                  <a:pt x="3" y="0"/>
                </a:moveTo>
                <a:lnTo>
                  <a:pt x="293126" y="0"/>
                </a:lnTo>
                <a:lnTo>
                  <a:pt x="1501349" y="0"/>
                </a:lnTo>
                <a:lnTo>
                  <a:pt x="3493409" y="0"/>
                </a:lnTo>
                <a:lnTo>
                  <a:pt x="3786534" y="238235"/>
                </a:lnTo>
                <a:lnTo>
                  <a:pt x="9144000" y="238235"/>
                </a:lnTo>
                <a:lnTo>
                  <a:pt x="9144000" y="1532610"/>
                </a:lnTo>
                <a:lnTo>
                  <a:pt x="9144002" y="1532610"/>
                </a:lnTo>
                <a:lnTo>
                  <a:pt x="9144002" y="1532611"/>
                </a:lnTo>
                <a:lnTo>
                  <a:pt x="9144002" y="1853633"/>
                </a:lnTo>
                <a:lnTo>
                  <a:pt x="8749016" y="1853633"/>
                </a:lnTo>
                <a:lnTo>
                  <a:pt x="8749015" y="1853634"/>
                </a:lnTo>
                <a:lnTo>
                  <a:pt x="5424189" y="1853634"/>
                </a:lnTo>
                <a:lnTo>
                  <a:pt x="5029202" y="1532611"/>
                </a:lnTo>
                <a:lnTo>
                  <a:pt x="0" y="1532611"/>
                </a:lnTo>
                <a:lnTo>
                  <a:pt x="0" y="238235"/>
                </a:lnTo>
                <a:lnTo>
                  <a:pt x="2" y="238235"/>
                </a:lnTo>
                <a:lnTo>
                  <a:pt x="3" y="238234"/>
                </a:lnTo>
                <a:close/>
              </a:path>
            </a:pathLst>
          </a:custGeom>
          <a:solidFill>
            <a:schemeClr val="tx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Rectangle 98">
            <a:extLst>
              <a:ext uri="{FF2B5EF4-FFF2-40B4-BE49-F238E27FC236}">
                <a16:creationId xmlns:a16="http://schemas.microsoft.com/office/drawing/2014/main" id="{2528035B-9331-4B1E-AC61-A79C122998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5663" y="1987899"/>
            <a:ext cx="8234627" cy="1107996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pPr algn="ctr" defTabSz="881063">
              <a:defRPr/>
            </a:pPr>
            <a:r>
              <a:rPr lang="ko-KR" altLang="en-US" sz="3600" b="1" spc="-15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ea"/>
                <a:ea typeface="+mj-ea"/>
              </a:rPr>
              <a:t>클라우드 엣지 기반 도시교통 브레인</a:t>
            </a:r>
            <a:endParaRPr lang="en-US" altLang="ko-KR" sz="3600" b="1" spc="-15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+mj-ea"/>
              <a:ea typeface="+mj-ea"/>
            </a:endParaRPr>
          </a:p>
          <a:p>
            <a:pPr algn="ctr" defTabSz="881063">
              <a:defRPr/>
            </a:pPr>
            <a:r>
              <a:rPr lang="ko-KR" altLang="en-US" sz="3600" b="1" spc="-15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ea"/>
                <a:ea typeface="+mj-ea"/>
              </a:rPr>
              <a:t>계층적 교통데이터 플랫폼 개발 성과 정리</a:t>
            </a:r>
          </a:p>
        </p:txBody>
      </p:sp>
      <p:sp>
        <p:nvSpPr>
          <p:cNvPr id="16" name="Rectangle 98">
            <a:extLst>
              <a:ext uri="{FF2B5EF4-FFF2-40B4-BE49-F238E27FC236}">
                <a16:creationId xmlns:a16="http://schemas.microsoft.com/office/drawing/2014/main" id="{BCD27546-3B2B-4184-BE30-36BEA092EF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52490" y="4970373"/>
            <a:ext cx="2039020" cy="430887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pPr algn="r" defTabSz="881063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800" b="1" spc="-150" dirty="0" err="1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ea"/>
                <a:ea typeface="+mj-ea"/>
              </a:rPr>
              <a:t>네이버시스템</a:t>
            </a:r>
            <a:endParaRPr kumimoji="0" lang="en-US" altLang="ko-KR" sz="2800" b="1" spc="-15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+mj-ea"/>
              <a:ea typeface="+mj-ea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0327B8D-2C34-4EC4-97A5-3CD3A2E1404D}"/>
              </a:ext>
            </a:extLst>
          </p:cNvPr>
          <p:cNvSpPr/>
          <p:nvPr/>
        </p:nvSpPr>
        <p:spPr>
          <a:xfrm>
            <a:off x="-3" y="6098058"/>
            <a:ext cx="9144000" cy="759941"/>
          </a:xfrm>
          <a:prstGeom prst="rect">
            <a:avLst/>
          </a:prstGeom>
          <a:gradFill flip="none" rotWithShape="1">
            <a:gsLst>
              <a:gs pos="50000">
                <a:srgbClr val="FFFFFF"/>
              </a:gs>
              <a:gs pos="0">
                <a:schemeClr val="bg1">
                  <a:alpha val="20000"/>
                </a:schemeClr>
              </a:gs>
              <a:gs pos="100000">
                <a:schemeClr val="bg1">
                  <a:alpha val="2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244CE13C-45D0-46DF-AACD-AFA22F4558F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9581" y="6251349"/>
            <a:ext cx="1304838" cy="407888"/>
          </a:xfrm>
          <a:prstGeom prst="rect">
            <a:avLst/>
          </a:prstGeom>
        </p:spPr>
      </p:pic>
      <p:pic>
        <p:nvPicPr>
          <p:cNvPr id="12" name="Picture 4" descr="kaist ci png 이미지 검색결과">
            <a:extLst>
              <a:ext uri="{FF2B5EF4-FFF2-40B4-BE49-F238E27FC236}">
                <a16:creationId xmlns:a16="http://schemas.microsoft.com/office/drawing/2014/main" id="{B2C58C04-DF96-4575-9894-2E9C0D04C4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8739" y="6183180"/>
            <a:ext cx="1046355" cy="586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대전광역시 DAEJEON METROPOLITAN CITY">
            <a:extLst>
              <a:ext uri="{FF2B5EF4-FFF2-40B4-BE49-F238E27FC236}">
                <a16:creationId xmlns:a16="http://schemas.microsoft.com/office/drawing/2014/main" id="{3606F15C-4D38-49B9-8B4A-04EF942379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6538" y="6341066"/>
            <a:ext cx="1143437" cy="240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6" descr="세종특별자치시">
            <a:extLst>
              <a:ext uri="{FF2B5EF4-FFF2-40B4-BE49-F238E27FC236}">
                <a16:creationId xmlns:a16="http://schemas.microsoft.com/office/drawing/2014/main" id="{FB794575-8485-4A33-8242-2FB262A46D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6101" y="6254298"/>
            <a:ext cx="693914" cy="385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logo">
            <a:extLst>
              <a:ext uri="{FF2B5EF4-FFF2-40B4-BE49-F238E27FC236}">
                <a16:creationId xmlns:a16="http://schemas.microsoft.com/office/drawing/2014/main" id="{9004F1C4-A92A-487B-89EE-B0728C96C4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9710" y="6179689"/>
            <a:ext cx="3027633" cy="213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4" descr="렉스젠 이미지 검색결과">
            <a:extLst>
              <a:ext uri="{FF2B5EF4-FFF2-40B4-BE49-F238E27FC236}">
                <a16:creationId xmlns:a16="http://schemas.microsoft.com/office/drawing/2014/main" id="{3F0742AB-83AC-43EA-8A75-9E29E05005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7238" y="6506095"/>
            <a:ext cx="943209" cy="346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모두텍 로고">
            <a:extLst>
              <a:ext uri="{FF2B5EF4-FFF2-40B4-BE49-F238E27FC236}">
                <a16:creationId xmlns:a16="http://schemas.microsoft.com/office/drawing/2014/main" id="{0F4A67DA-760E-4DDB-BA28-C4493FFBD1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819" y="6572250"/>
            <a:ext cx="1227060" cy="166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80578B5C-D6CA-44E7-890F-56726746B3CB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234" y="6185578"/>
            <a:ext cx="1280737" cy="294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9416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2">
            <a:extLst>
              <a:ext uri="{FF2B5EF4-FFF2-40B4-BE49-F238E27FC236}">
                <a16:creationId xmlns:a16="http://schemas.microsoft.com/office/drawing/2014/main" id="{E6AB89CB-8132-4305-9E18-95D4EA4C68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563" y="169863"/>
            <a:ext cx="8834438" cy="463550"/>
          </a:xfrm>
        </p:spPr>
        <p:txBody>
          <a:bodyPr anchor="ctr"/>
          <a:lstStyle/>
          <a:p>
            <a:r>
              <a:rPr lang="en-US" altLang="ko-KR" dirty="0">
                <a:latin typeface="산돌고딕 L" panose="02030504000101010101" pitchFamily="18" charset="-127"/>
                <a:ea typeface="산돌고딕 L" panose="02030504000101010101" pitchFamily="18" charset="-127"/>
              </a:rPr>
              <a:t>III </a:t>
            </a:r>
            <a:r>
              <a:rPr lang="ko-KR" altLang="en-US" dirty="0"/>
              <a:t>신호최적화를 위한 교통 데이터 확장 구축 </a:t>
            </a:r>
            <a:r>
              <a:rPr lang="en-US" altLang="ko-KR" dirty="0"/>
              <a:t>(2/3) (3</a:t>
            </a:r>
            <a:r>
              <a:rPr lang="ko-KR" altLang="en-US" dirty="0"/>
              <a:t>차년도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80DD71-7D69-4ED8-BD98-91A3F7296ECD}"/>
              </a:ext>
            </a:extLst>
          </p:cNvPr>
          <p:cNvSpPr txBox="1"/>
          <p:nvPr/>
        </p:nvSpPr>
        <p:spPr>
          <a:xfrm>
            <a:off x="168139" y="2147802"/>
            <a:ext cx="4539157" cy="2551417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txBody>
          <a:bodyPr wrap="square" lIns="91428" tIns="72000" rIns="91428" bIns="45714" rtlCol="0">
            <a:noAutofit/>
          </a:bodyPr>
          <a:lstStyle/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z="900" dirty="0"/>
          </a:p>
          <a:p>
            <a:pPr>
              <a:lnSpc>
                <a:spcPct val="120000"/>
              </a:lnSpc>
            </a:pPr>
            <a:endParaRPr lang="en-US" altLang="ko-KR" sz="9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07E470-3AD3-46F9-B143-403E9D1CEBE8}"/>
              </a:ext>
            </a:extLst>
          </p:cNvPr>
          <p:cNvSpPr txBox="1"/>
          <p:nvPr/>
        </p:nvSpPr>
        <p:spPr>
          <a:xfrm>
            <a:off x="168064" y="1838728"/>
            <a:ext cx="4538514" cy="30907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 lIns="91428" tIns="45714" rIns="91428" bIns="45714" rtlCol="0" anchor="ctr" anchorCtr="0">
            <a:noAutofit/>
          </a:bodyPr>
          <a:lstStyle>
            <a:defPPr>
              <a:defRPr lang="en-US"/>
            </a:defPPr>
            <a:lvl1pPr marR="0" lvl="0" algn="ctr" fontAlgn="base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defRPr sz="1200">
                <a:latin typeface="+mn-ea"/>
              </a:defRPr>
            </a:lvl1pPr>
          </a:lstStyle>
          <a:p>
            <a:r>
              <a:rPr lang="ko-KR" altLang="en-US" dirty="0"/>
              <a:t>지자체 교통 데이터 구축 및 연계 확장 개발 구축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AD4AA7-0419-4AA6-A473-501714905AD2}"/>
              </a:ext>
            </a:extLst>
          </p:cNvPr>
          <p:cNvSpPr txBox="1"/>
          <p:nvPr/>
        </p:nvSpPr>
        <p:spPr>
          <a:xfrm>
            <a:off x="195861" y="2233309"/>
            <a:ext cx="285982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indent="-135831" defTabSz="782865" fontAlgn="base">
              <a:spcBef>
                <a:spcPct val="0"/>
              </a:spcBef>
              <a:spcAft>
                <a:spcPct val="0"/>
              </a:spcAft>
              <a:buClr>
                <a:schemeClr val="bg1">
                  <a:lumMod val="65000"/>
                </a:schemeClr>
              </a:buClr>
              <a:buSzPct val="80000"/>
              <a:tabLst>
                <a:tab pos="2020779" algn="l"/>
                <a:tab pos="4239346" algn="l"/>
              </a:tabLst>
              <a:defRPr kumimoji="1" sz="1100" b="1" spc="-23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defRPr>
            </a:lvl1pPr>
          </a:lstStyle>
          <a:p>
            <a:r>
              <a:rPr lang="en-US" altLang="ko-KR" dirty="0"/>
              <a:t>▶ </a:t>
            </a:r>
            <a:r>
              <a:rPr lang="ko-KR" altLang="en-US" dirty="0"/>
              <a:t>실증 진행에 따른 데이터 추가 기능 구현</a:t>
            </a:r>
          </a:p>
          <a:p>
            <a:endParaRPr lang="en-US" altLang="ko-KR" dirty="0"/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0A856C9C-F201-49E9-A28D-068C609077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1525024"/>
              </p:ext>
            </p:extLst>
          </p:nvPr>
        </p:nvGraphicFramePr>
        <p:xfrm>
          <a:off x="314802" y="2542928"/>
          <a:ext cx="4259580" cy="2054098"/>
        </p:xfrm>
        <a:graphic>
          <a:graphicData uri="http://schemas.openxmlformats.org/drawingml/2006/table">
            <a:tbl>
              <a:tblPr/>
              <a:tblGrid>
                <a:gridCol w="1039906">
                  <a:extLst>
                    <a:ext uri="{9D8B030D-6E8A-4147-A177-3AD203B41FA5}">
                      <a16:colId xmlns:a16="http://schemas.microsoft.com/office/drawing/2014/main" val="1159841199"/>
                    </a:ext>
                  </a:extLst>
                </a:gridCol>
                <a:gridCol w="1651000">
                  <a:extLst>
                    <a:ext uri="{9D8B030D-6E8A-4147-A177-3AD203B41FA5}">
                      <a16:colId xmlns:a16="http://schemas.microsoft.com/office/drawing/2014/main" val="3758106976"/>
                    </a:ext>
                  </a:extLst>
                </a:gridCol>
                <a:gridCol w="1568674">
                  <a:extLst>
                    <a:ext uri="{9D8B030D-6E8A-4147-A177-3AD203B41FA5}">
                      <a16:colId xmlns:a16="http://schemas.microsoft.com/office/drawing/2014/main" val="4160521267"/>
                    </a:ext>
                  </a:extLst>
                </a:gridCol>
              </a:tblGrid>
              <a:tr h="17335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데이터 종류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6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테이블명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6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설명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6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4335230"/>
                  </a:ext>
                </a:extLst>
              </a:tr>
              <a:tr h="173355">
                <a:tc rowSpan="5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마스터 데이터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CTB_CCTV_EQUIP_MST</a:t>
                      </a:r>
                      <a:endParaRPr 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CCTV 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장비 정보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42592668"/>
                  </a:ext>
                </a:extLst>
              </a:tr>
              <a:tr h="1733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CTB_CCTV_INSTL_MST</a:t>
                      </a:r>
                      <a:endParaRPr 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CCTV 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설치 위치 정보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97116609"/>
                  </a:ext>
                </a:extLst>
              </a:tr>
              <a:tr h="1987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CTB_CRSRD_MST</a:t>
                      </a:r>
                      <a:endParaRPr 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교차로 정보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11422339"/>
                  </a:ext>
                </a:extLst>
              </a:tr>
              <a:tr h="1987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CTB_RSE_MST</a:t>
                      </a:r>
                      <a:endParaRPr 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RSE 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정보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074229"/>
                  </a:ext>
                </a:extLst>
              </a:tr>
              <a:tr h="1987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CTB_VDS_MST</a:t>
                      </a:r>
                      <a:endParaRPr 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VDS 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정보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7666515"/>
                  </a:ext>
                </a:extLst>
              </a:tr>
              <a:tr h="198755"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실시간성 데이터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CTB_CRRD_TRA_5MIN</a:t>
                      </a:r>
                      <a:endParaRPr 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교차로 교통량 </a:t>
                      </a: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5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분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47065195"/>
                  </a:ext>
                </a:extLst>
              </a:tr>
              <a:tr h="1987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CTB_RSE_TRA_DTL</a:t>
                      </a:r>
                      <a:endParaRPr 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RSE 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교통량 상세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62714937"/>
                  </a:ext>
                </a:extLst>
              </a:tr>
              <a:tr h="1987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CTB_VDS_TRA_5MIN</a:t>
                      </a:r>
                      <a:endParaRPr 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VDS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교통량 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5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분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0407669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05DF5224-5704-41AF-AECC-C6AEB14AD27B}"/>
              </a:ext>
            </a:extLst>
          </p:cNvPr>
          <p:cNvSpPr txBox="1"/>
          <p:nvPr/>
        </p:nvSpPr>
        <p:spPr>
          <a:xfrm>
            <a:off x="4818891" y="2147802"/>
            <a:ext cx="4248910" cy="4426254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txBody>
          <a:bodyPr wrap="square" lIns="91428" tIns="72000" rIns="91428" bIns="45714" rtlCol="0">
            <a:noAutofit/>
          </a:bodyPr>
          <a:lstStyle/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z="900" dirty="0"/>
          </a:p>
          <a:p>
            <a:pPr>
              <a:lnSpc>
                <a:spcPct val="120000"/>
              </a:lnSpc>
            </a:pPr>
            <a:endParaRPr lang="en-US" altLang="ko-KR" sz="9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0D64B9C-D39B-4939-B6A1-B1DB3F05072E}"/>
              </a:ext>
            </a:extLst>
          </p:cNvPr>
          <p:cNvSpPr txBox="1"/>
          <p:nvPr/>
        </p:nvSpPr>
        <p:spPr>
          <a:xfrm>
            <a:off x="4818816" y="1838728"/>
            <a:ext cx="4248308" cy="30907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 lIns="91428" tIns="45714" rIns="91428" bIns="45714" rtlCol="0" anchor="ctr" anchorCtr="0">
            <a:noAutofit/>
          </a:bodyPr>
          <a:lstStyle>
            <a:defPPr>
              <a:defRPr lang="en-US"/>
            </a:defPPr>
            <a:lvl1pPr marR="0" lvl="0" algn="ctr" fontAlgn="base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defRPr sz="1200">
                <a:latin typeface="+mn-ea"/>
              </a:defRPr>
            </a:lvl1pPr>
          </a:lstStyle>
          <a:p>
            <a:r>
              <a:rPr lang="ko-KR" altLang="en-US" dirty="0"/>
              <a:t>교통분석 데이터 지자체 제공 연계 기능 구현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E5D6CF1-275C-402D-A82D-3B059C61E9BA}"/>
              </a:ext>
            </a:extLst>
          </p:cNvPr>
          <p:cNvSpPr txBox="1"/>
          <p:nvPr/>
        </p:nvSpPr>
        <p:spPr>
          <a:xfrm>
            <a:off x="4931866" y="2368387"/>
            <a:ext cx="20757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indent="-135831" defTabSz="782865" fontAlgn="base">
              <a:spcBef>
                <a:spcPct val="0"/>
              </a:spcBef>
              <a:spcAft>
                <a:spcPct val="0"/>
              </a:spcAft>
              <a:buClr>
                <a:schemeClr val="bg1">
                  <a:lumMod val="65000"/>
                </a:schemeClr>
              </a:buClr>
              <a:buSzPct val="80000"/>
              <a:tabLst>
                <a:tab pos="2020779" algn="l"/>
                <a:tab pos="4239346" algn="l"/>
              </a:tabLst>
              <a:defRPr kumimoji="1" sz="1100" b="1" spc="-23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defRPr>
            </a:lvl1pPr>
          </a:lstStyle>
          <a:p>
            <a:r>
              <a:rPr lang="en-US" altLang="ko-KR" dirty="0"/>
              <a:t>▶ </a:t>
            </a:r>
            <a:r>
              <a:rPr lang="ko-KR" altLang="en-US" dirty="0"/>
              <a:t>데이터 제공 연계 추가 구성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453FB3E-0B60-4BEC-B1F4-942666AE0A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5072" y="3423510"/>
            <a:ext cx="3955796" cy="212471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B1BEBC8-5BAA-4B6D-AF59-EC5297C0E357}"/>
              </a:ext>
            </a:extLst>
          </p:cNvPr>
          <p:cNvSpPr txBox="1"/>
          <p:nvPr/>
        </p:nvSpPr>
        <p:spPr>
          <a:xfrm>
            <a:off x="5098236" y="2639874"/>
            <a:ext cx="2335941" cy="695791"/>
          </a:xfrm>
          <a:prstGeom prst="rect">
            <a:avLst/>
          </a:prstGeom>
          <a:noFill/>
          <a:ln w="3175">
            <a:noFill/>
          </a:ln>
        </p:spPr>
        <p:txBody>
          <a:bodyPr wrap="square" lIns="91428" tIns="72000" rIns="91428" bIns="45714" rtlCol="0">
            <a:noAutofit/>
          </a:bodyPr>
          <a:lstStyle>
            <a:defPPr>
              <a:defRPr lang="en-US"/>
            </a:defPPr>
            <a:lvl1pPr marL="171450" marR="0" lvl="0" indent="-171450" fontAlgn="base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 sz="1100" b="0">
                <a:latin typeface="+mn-ea"/>
              </a:defRPr>
            </a:lvl1pPr>
            <a:lvl2pPr marL="188550" lvl="1">
              <a:lnSpc>
                <a:spcPct val="120000"/>
              </a:lnSpc>
              <a:defRPr sz="1200">
                <a:latin typeface="+mn-ea"/>
              </a:defRPr>
            </a:lvl2pPr>
          </a:lstStyle>
          <a:p>
            <a:r>
              <a:rPr lang="ko-KR" altLang="en-US" dirty="0"/>
              <a:t>시뮬레이션 결과 데이터</a:t>
            </a:r>
          </a:p>
          <a:p>
            <a:r>
              <a:rPr lang="ko-KR" altLang="en-US" dirty="0"/>
              <a:t>신호 최적화 데이터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F8F1090-DF45-47A9-B76F-FF1C9404785C}"/>
              </a:ext>
            </a:extLst>
          </p:cNvPr>
          <p:cNvSpPr txBox="1"/>
          <p:nvPr/>
        </p:nvSpPr>
        <p:spPr>
          <a:xfrm>
            <a:off x="168139" y="5132484"/>
            <a:ext cx="4538440" cy="1441572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txBody>
          <a:bodyPr wrap="square" lIns="91428" tIns="72000" rIns="91428" bIns="45714" rtlCol="0">
            <a:noAutofit/>
          </a:bodyPr>
          <a:lstStyle/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z="900" dirty="0"/>
          </a:p>
          <a:p>
            <a:pPr>
              <a:lnSpc>
                <a:spcPct val="120000"/>
              </a:lnSpc>
            </a:pPr>
            <a:endParaRPr lang="en-US" altLang="ko-KR" sz="9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9F319BF-CD84-4C88-9B54-03B75979FDA6}"/>
              </a:ext>
            </a:extLst>
          </p:cNvPr>
          <p:cNvSpPr txBox="1"/>
          <p:nvPr/>
        </p:nvSpPr>
        <p:spPr>
          <a:xfrm>
            <a:off x="168063" y="4823410"/>
            <a:ext cx="4537797" cy="30907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 lIns="91428" tIns="45714" rIns="91428" bIns="45714" rtlCol="0" anchor="ctr" anchorCtr="0">
            <a:noAutofit/>
          </a:bodyPr>
          <a:lstStyle>
            <a:defPPr>
              <a:defRPr lang="en-US"/>
            </a:defPPr>
            <a:lvl1pPr marR="0" lvl="0" algn="ctr" fontAlgn="base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defRPr sz="1200">
                <a:latin typeface="+mn-ea"/>
              </a:defRPr>
            </a:lvl1pPr>
          </a:lstStyle>
          <a:p>
            <a:r>
              <a:rPr lang="ko-KR" altLang="en-US" dirty="0"/>
              <a:t>실시간 데이터 수집 및 적재 확장 개발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435712D-5EF0-475A-8EC5-AD067B280377}"/>
              </a:ext>
            </a:extLst>
          </p:cNvPr>
          <p:cNvSpPr txBox="1"/>
          <p:nvPr/>
        </p:nvSpPr>
        <p:spPr>
          <a:xfrm>
            <a:off x="188511" y="5233493"/>
            <a:ext cx="221387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indent="-135831" defTabSz="782865" fontAlgn="base">
              <a:spcBef>
                <a:spcPct val="0"/>
              </a:spcBef>
              <a:spcAft>
                <a:spcPct val="0"/>
              </a:spcAft>
              <a:buClr>
                <a:schemeClr val="bg1">
                  <a:lumMod val="65000"/>
                </a:schemeClr>
              </a:buClr>
              <a:buSzPct val="80000"/>
              <a:tabLst>
                <a:tab pos="2020779" algn="l"/>
                <a:tab pos="4239346" algn="l"/>
              </a:tabLst>
              <a:defRPr kumimoji="1" sz="1100" b="1" spc="-23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defRPr>
            </a:lvl1pPr>
          </a:lstStyle>
          <a:p>
            <a:r>
              <a:rPr lang="en-US" altLang="ko-KR" dirty="0"/>
              <a:t>▶ </a:t>
            </a:r>
            <a:r>
              <a:rPr lang="ko-KR" altLang="en-US" dirty="0"/>
              <a:t>실시간 분석 수집 데이터 내역</a:t>
            </a:r>
          </a:p>
        </p:txBody>
      </p: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F5FFDCA0-C670-433B-BEED-7CB8E4957D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2177695"/>
              </p:ext>
            </p:extLst>
          </p:nvPr>
        </p:nvGraphicFramePr>
        <p:xfrm>
          <a:off x="299315" y="5494512"/>
          <a:ext cx="4275067" cy="911098"/>
        </p:xfrm>
        <a:graphic>
          <a:graphicData uri="http://schemas.openxmlformats.org/drawingml/2006/table">
            <a:tbl>
              <a:tblPr/>
              <a:tblGrid>
                <a:gridCol w="589685">
                  <a:extLst>
                    <a:ext uri="{9D8B030D-6E8A-4147-A177-3AD203B41FA5}">
                      <a16:colId xmlns:a16="http://schemas.microsoft.com/office/drawing/2014/main" val="4196943088"/>
                    </a:ext>
                  </a:extLst>
                </a:gridCol>
                <a:gridCol w="1489488">
                  <a:extLst>
                    <a:ext uri="{9D8B030D-6E8A-4147-A177-3AD203B41FA5}">
                      <a16:colId xmlns:a16="http://schemas.microsoft.com/office/drawing/2014/main" val="4213423132"/>
                    </a:ext>
                  </a:extLst>
                </a:gridCol>
                <a:gridCol w="529981">
                  <a:extLst>
                    <a:ext uri="{9D8B030D-6E8A-4147-A177-3AD203B41FA5}">
                      <a16:colId xmlns:a16="http://schemas.microsoft.com/office/drawing/2014/main" val="3653440031"/>
                    </a:ext>
                  </a:extLst>
                </a:gridCol>
                <a:gridCol w="971631">
                  <a:extLst>
                    <a:ext uri="{9D8B030D-6E8A-4147-A177-3AD203B41FA5}">
                      <a16:colId xmlns:a16="http://schemas.microsoft.com/office/drawing/2014/main" val="2973496656"/>
                    </a:ext>
                  </a:extLst>
                </a:gridCol>
                <a:gridCol w="694282">
                  <a:extLst>
                    <a:ext uri="{9D8B030D-6E8A-4147-A177-3AD203B41FA5}">
                      <a16:colId xmlns:a16="http://schemas.microsoft.com/office/drawing/2014/main" val="3128214374"/>
                    </a:ext>
                  </a:extLst>
                </a:gridCol>
              </a:tblGrid>
              <a:tr h="17335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종류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6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테이블명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6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주기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6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건수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6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크기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6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3507921"/>
                  </a:ext>
                </a:extLst>
              </a:tr>
              <a:tr h="198755"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실시간</a:t>
                      </a: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수집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CTB_CRRD_TRA_5MIN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일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약 </a:t>
                      </a: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360,000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건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100MB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2026518"/>
                  </a:ext>
                </a:extLst>
              </a:tr>
              <a:tr h="1987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CTB_RSE_TRA_DTL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일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약 </a:t>
                      </a: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5,000,000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건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1.3GB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374690"/>
                  </a:ext>
                </a:extLst>
              </a:tr>
              <a:tr h="1987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CTB_VDS_TRA_5MIN</a:t>
                      </a: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일</a:t>
                      </a: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약 </a:t>
                      </a: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4,000,000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건</a:t>
                      </a: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1.2GB</a:t>
                      </a: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80546891"/>
                  </a:ext>
                </a:extLst>
              </a:tr>
            </a:tbl>
          </a:graphicData>
        </a:graphic>
      </p:graphicFrame>
      <p:sp>
        <p:nvSpPr>
          <p:cNvPr id="27" name="직사각형 26">
            <a:extLst>
              <a:ext uri="{FF2B5EF4-FFF2-40B4-BE49-F238E27FC236}">
                <a16:creationId xmlns:a16="http://schemas.microsoft.com/office/drawing/2014/main" id="{1A73DC8D-1B0C-4D09-AB49-10798E147D87}"/>
              </a:ext>
            </a:extLst>
          </p:cNvPr>
          <p:cNvSpPr/>
          <p:nvPr/>
        </p:nvSpPr>
        <p:spPr>
          <a:xfrm>
            <a:off x="1" y="922486"/>
            <a:ext cx="9144000" cy="62716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72AA262-EEED-47B6-BFA5-FE2BABD81FC8}"/>
              </a:ext>
            </a:extLst>
          </p:cNvPr>
          <p:cNvSpPr/>
          <p:nvPr/>
        </p:nvSpPr>
        <p:spPr>
          <a:xfrm>
            <a:off x="289972" y="1071362"/>
            <a:ext cx="331622" cy="32941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2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8D66994-9639-47AE-A45D-FC222844F9B6}"/>
              </a:ext>
            </a:extLst>
          </p:cNvPr>
          <p:cNvSpPr/>
          <p:nvPr/>
        </p:nvSpPr>
        <p:spPr>
          <a:xfrm>
            <a:off x="673547" y="1036015"/>
            <a:ext cx="8038654" cy="3744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3600000">
              <a:lnSpc>
                <a:spcPts val="2200"/>
              </a:lnSpc>
              <a:buSzPct val="80000"/>
            </a:pPr>
            <a:r>
              <a:rPr lang="ko-KR" altLang="en-US" sz="2000" kern="0" spc="-100" dirty="0">
                <a:gradFill>
                  <a:gsLst>
                    <a:gs pos="0">
                      <a:srgbClr val="163F68"/>
                    </a:gs>
                    <a:gs pos="100000">
                      <a:srgbClr val="163F68"/>
                    </a:gs>
                  </a:gsLst>
                  <a:path path="shape">
                    <a:fillToRect l="50000" t="50000" r="50000" b="50000"/>
                  </a:path>
                </a:gradFill>
                <a:latin typeface="+mj-ea"/>
              </a:rPr>
              <a:t>지자체</a:t>
            </a:r>
            <a:r>
              <a:rPr lang="en-US" altLang="ko-KR" sz="2000" kern="0" spc="-100" dirty="0">
                <a:gradFill>
                  <a:gsLst>
                    <a:gs pos="0">
                      <a:srgbClr val="163F68"/>
                    </a:gs>
                    <a:gs pos="100000">
                      <a:srgbClr val="163F68"/>
                    </a:gs>
                  </a:gsLst>
                  <a:path path="shape">
                    <a:fillToRect l="50000" t="50000" r="50000" b="50000"/>
                  </a:path>
                </a:gradFill>
                <a:latin typeface="+mj-ea"/>
              </a:rPr>
              <a:t> </a:t>
            </a:r>
            <a:r>
              <a:rPr lang="ko-KR" altLang="en-US" sz="2000" kern="0" spc="-100" dirty="0">
                <a:gradFill>
                  <a:gsLst>
                    <a:gs pos="0">
                      <a:srgbClr val="163F68"/>
                    </a:gs>
                    <a:gs pos="100000">
                      <a:srgbClr val="163F68"/>
                    </a:gs>
                  </a:gsLst>
                  <a:path path="shape">
                    <a:fillToRect l="50000" t="50000" r="50000" b="50000"/>
                  </a:path>
                </a:gradFill>
                <a:latin typeface="+mj-ea"/>
              </a:rPr>
              <a:t>교통 데이터 연계 확장 개발 구축</a:t>
            </a:r>
          </a:p>
        </p:txBody>
      </p:sp>
    </p:spTree>
    <p:extLst>
      <p:ext uri="{BB962C8B-B14F-4D97-AF65-F5344CB8AC3E}">
        <p14:creationId xmlns:p14="http://schemas.microsoft.com/office/powerpoint/2010/main" val="41598536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2">
            <a:extLst>
              <a:ext uri="{FF2B5EF4-FFF2-40B4-BE49-F238E27FC236}">
                <a16:creationId xmlns:a16="http://schemas.microsoft.com/office/drawing/2014/main" id="{E6AB89CB-8132-4305-9E18-95D4EA4C68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562" y="169863"/>
            <a:ext cx="8731515" cy="463550"/>
          </a:xfrm>
        </p:spPr>
        <p:txBody>
          <a:bodyPr anchor="ctr"/>
          <a:lstStyle/>
          <a:p>
            <a:r>
              <a:rPr lang="en-US" altLang="ko-KR" dirty="0">
                <a:latin typeface="산돌고딕 L" panose="02030504000101010101" pitchFamily="18" charset="-127"/>
                <a:ea typeface="산돌고딕 L" panose="02030504000101010101" pitchFamily="18" charset="-127"/>
              </a:rPr>
              <a:t>III </a:t>
            </a:r>
            <a:r>
              <a:rPr lang="ko-KR" altLang="en-US" dirty="0"/>
              <a:t>신호최적화를 위한 교통 데이터 확장 구축 </a:t>
            </a:r>
            <a:r>
              <a:rPr lang="en-US" altLang="ko-KR" dirty="0"/>
              <a:t>(3/3) (3</a:t>
            </a:r>
            <a:r>
              <a:rPr lang="ko-KR" altLang="en-US" dirty="0"/>
              <a:t>차년도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80DD71-7D69-4ED8-BD98-91A3F7296ECD}"/>
              </a:ext>
            </a:extLst>
          </p:cNvPr>
          <p:cNvSpPr txBox="1"/>
          <p:nvPr/>
        </p:nvSpPr>
        <p:spPr>
          <a:xfrm>
            <a:off x="320539" y="2261882"/>
            <a:ext cx="3974872" cy="3585707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txBody>
          <a:bodyPr wrap="square" lIns="91428" tIns="72000" rIns="91428" bIns="45714" rtlCol="0">
            <a:noAutofit/>
          </a:bodyPr>
          <a:lstStyle/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z="900" dirty="0"/>
          </a:p>
          <a:p>
            <a:pPr>
              <a:lnSpc>
                <a:spcPct val="120000"/>
              </a:lnSpc>
            </a:pPr>
            <a:endParaRPr lang="en-US" altLang="ko-KR" sz="9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07E470-3AD3-46F9-B143-403E9D1CEBE8}"/>
              </a:ext>
            </a:extLst>
          </p:cNvPr>
          <p:cNvSpPr txBox="1"/>
          <p:nvPr/>
        </p:nvSpPr>
        <p:spPr>
          <a:xfrm>
            <a:off x="320463" y="1952809"/>
            <a:ext cx="3974309" cy="30907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 lIns="91428" tIns="45714" rIns="91428" bIns="45714" rtlCol="0" anchor="ctr" anchorCtr="0">
            <a:noAutofit/>
          </a:bodyPr>
          <a:lstStyle>
            <a:defPPr>
              <a:defRPr lang="en-US"/>
            </a:defPPr>
            <a:lvl1pPr marR="0" lvl="0" algn="ctr" fontAlgn="base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defRPr sz="1200">
                <a:latin typeface="+mn-ea"/>
              </a:defRPr>
            </a:lvl1pPr>
          </a:lstStyle>
          <a:p>
            <a:r>
              <a:rPr lang="en-US" altLang="ko-KR" dirty="0"/>
              <a:t>SW </a:t>
            </a:r>
            <a:r>
              <a:rPr lang="ko-KR" altLang="en-US" dirty="0"/>
              <a:t>시험 계획 수립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AD4AA7-0419-4AA6-A473-501714905AD2}"/>
              </a:ext>
            </a:extLst>
          </p:cNvPr>
          <p:cNvSpPr txBox="1"/>
          <p:nvPr/>
        </p:nvSpPr>
        <p:spPr>
          <a:xfrm>
            <a:off x="424249" y="2423590"/>
            <a:ext cx="193764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indent="-135831" defTabSz="782865" fontAlgn="base">
              <a:spcBef>
                <a:spcPct val="0"/>
              </a:spcBef>
              <a:spcAft>
                <a:spcPct val="0"/>
              </a:spcAft>
              <a:buClr>
                <a:schemeClr val="bg1">
                  <a:lumMod val="65000"/>
                </a:schemeClr>
              </a:buClr>
              <a:buSzPct val="80000"/>
              <a:tabLst>
                <a:tab pos="2020779" algn="l"/>
                <a:tab pos="4239346" algn="l"/>
              </a:tabLst>
              <a:defRPr kumimoji="1" sz="1100" b="1" spc="-23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defRPr>
            </a:lvl1pPr>
          </a:lstStyle>
          <a:p>
            <a:r>
              <a:rPr lang="en-US" altLang="ko-KR" dirty="0"/>
              <a:t>▶ </a:t>
            </a:r>
            <a:r>
              <a:rPr lang="ko-KR" altLang="en-US" dirty="0"/>
              <a:t>데이터 정합성 검증 방법</a:t>
            </a:r>
          </a:p>
          <a:p>
            <a:endParaRPr lang="en-US" altLang="ko-KR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5DF5224-5704-41AF-AECC-C6AEB14AD27B}"/>
              </a:ext>
            </a:extLst>
          </p:cNvPr>
          <p:cNvSpPr txBox="1"/>
          <p:nvPr/>
        </p:nvSpPr>
        <p:spPr>
          <a:xfrm>
            <a:off x="4562566" y="2269376"/>
            <a:ext cx="4235495" cy="3585708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txBody>
          <a:bodyPr wrap="square" lIns="91428" tIns="72000" rIns="91428" bIns="45714" rtlCol="0">
            <a:noAutofit/>
          </a:bodyPr>
          <a:lstStyle/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z="900" dirty="0"/>
          </a:p>
          <a:p>
            <a:pPr>
              <a:lnSpc>
                <a:spcPct val="120000"/>
              </a:lnSpc>
            </a:pPr>
            <a:endParaRPr lang="en-US" altLang="ko-KR" sz="9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0D64B9C-D39B-4939-B6A1-B1DB3F05072E}"/>
              </a:ext>
            </a:extLst>
          </p:cNvPr>
          <p:cNvSpPr txBox="1"/>
          <p:nvPr/>
        </p:nvSpPr>
        <p:spPr>
          <a:xfrm>
            <a:off x="4562491" y="1960302"/>
            <a:ext cx="4234895" cy="30907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 lIns="91428" tIns="45714" rIns="91428" bIns="45714" rtlCol="0" anchor="ctr" anchorCtr="0">
            <a:noAutofit/>
          </a:bodyPr>
          <a:lstStyle>
            <a:defPPr>
              <a:defRPr lang="en-US"/>
            </a:defPPr>
            <a:lvl1pPr marR="0" lvl="0" algn="ctr" fontAlgn="base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defRPr sz="1200">
                <a:latin typeface="+mn-ea"/>
              </a:defRPr>
            </a:lvl1pPr>
          </a:lstStyle>
          <a:p>
            <a:r>
              <a:rPr lang="ko-KR" altLang="en-US" dirty="0"/>
              <a:t>서버 부하 테스트 방안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E5D6CF1-275C-402D-A82D-3B059C61E9BA}"/>
              </a:ext>
            </a:extLst>
          </p:cNvPr>
          <p:cNvSpPr txBox="1"/>
          <p:nvPr/>
        </p:nvSpPr>
        <p:spPr>
          <a:xfrm>
            <a:off x="4675542" y="2439130"/>
            <a:ext cx="209275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indent="-135831" defTabSz="782865" fontAlgn="base">
              <a:spcBef>
                <a:spcPct val="0"/>
              </a:spcBef>
              <a:spcAft>
                <a:spcPct val="0"/>
              </a:spcAft>
              <a:buClr>
                <a:schemeClr val="bg1">
                  <a:lumMod val="65000"/>
                </a:schemeClr>
              </a:buClr>
              <a:buSzPct val="80000"/>
              <a:tabLst>
                <a:tab pos="2020779" algn="l"/>
                <a:tab pos="4239346" algn="l"/>
              </a:tabLst>
              <a:defRPr kumimoji="1" sz="1100" b="1" spc="-23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defRPr>
            </a:lvl1pPr>
          </a:lstStyle>
          <a:p>
            <a:r>
              <a:rPr lang="en-US" altLang="ko-KR" dirty="0"/>
              <a:t>▶ API </a:t>
            </a:r>
            <a:r>
              <a:rPr lang="ko-KR" altLang="en-US" dirty="0"/>
              <a:t>동작 부하 테스트 방안</a:t>
            </a:r>
          </a:p>
          <a:p>
            <a:endParaRPr lang="en-US" altLang="ko-KR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B1BEBC8-5BAA-4B6D-AF59-EC5297C0E357}"/>
              </a:ext>
            </a:extLst>
          </p:cNvPr>
          <p:cNvSpPr txBox="1"/>
          <p:nvPr/>
        </p:nvSpPr>
        <p:spPr>
          <a:xfrm>
            <a:off x="4789491" y="2728080"/>
            <a:ext cx="3693443" cy="890685"/>
          </a:xfrm>
          <a:prstGeom prst="rect">
            <a:avLst/>
          </a:prstGeom>
          <a:noFill/>
          <a:ln w="3175">
            <a:noFill/>
          </a:ln>
        </p:spPr>
        <p:txBody>
          <a:bodyPr wrap="square" lIns="91428" tIns="72000" rIns="91428" bIns="45714" rtlCol="0">
            <a:noAutofit/>
          </a:bodyPr>
          <a:lstStyle>
            <a:defPPr>
              <a:defRPr lang="en-US"/>
            </a:defPPr>
            <a:lvl1pPr marL="171450" marR="0" lvl="0" indent="-171450" fontAlgn="base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 sz="1100" b="0">
                <a:latin typeface="+mn-ea"/>
              </a:defRPr>
            </a:lvl1pPr>
            <a:lvl2pPr marL="188550" lvl="1">
              <a:lnSpc>
                <a:spcPct val="120000"/>
              </a:lnSpc>
              <a:defRPr sz="1200">
                <a:latin typeface="+mn-ea"/>
              </a:defRPr>
            </a:lvl2pPr>
          </a:lstStyle>
          <a:p>
            <a:r>
              <a:rPr lang="ko-KR" altLang="en-US" dirty="0"/>
              <a:t>테스트 방안 </a:t>
            </a:r>
            <a:r>
              <a:rPr lang="en-US" altLang="ko-KR" dirty="0"/>
              <a:t>: </a:t>
            </a:r>
            <a:r>
              <a:rPr lang="ko-KR" altLang="en-US" dirty="0"/>
              <a:t>동일 신호주기 </a:t>
            </a:r>
            <a:r>
              <a:rPr lang="en-US" altLang="ko-KR" dirty="0"/>
              <a:t>API </a:t>
            </a:r>
            <a:r>
              <a:rPr lang="ko-KR" altLang="en-US" dirty="0"/>
              <a:t>호출 방식</a:t>
            </a:r>
          </a:p>
          <a:p>
            <a:r>
              <a:rPr lang="en-US" altLang="ko-KR" dirty="0"/>
              <a:t>  - </a:t>
            </a:r>
            <a:r>
              <a:rPr lang="ko-KR" altLang="en-US" dirty="0"/>
              <a:t>사용자 증가 추이를 기반한 응답 지연시간 측정</a:t>
            </a:r>
          </a:p>
          <a:p>
            <a:r>
              <a:rPr lang="en-US" altLang="ko-KR" dirty="0"/>
              <a:t>  - JMeter </a:t>
            </a:r>
            <a:r>
              <a:rPr lang="ko-KR" altLang="en-US" dirty="0"/>
              <a:t>서버 부하 테스트를 통한 성능 확인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91B9F39-1835-4DA2-88CC-4B1ABA2A7C6C}"/>
              </a:ext>
            </a:extLst>
          </p:cNvPr>
          <p:cNvSpPr txBox="1"/>
          <p:nvPr/>
        </p:nvSpPr>
        <p:spPr>
          <a:xfrm>
            <a:off x="565625" y="2782948"/>
            <a:ext cx="3514978" cy="2784476"/>
          </a:xfrm>
          <a:prstGeom prst="rect">
            <a:avLst/>
          </a:prstGeom>
          <a:noFill/>
          <a:ln w="3175">
            <a:noFill/>
          </a:ln>
        </p:spPr>
        <p:txBody>
          <a:bodyPr wrap="square" lIns="91428" tIns="72000" rIns="91428" bIns="45714" rtlCol="0">
            <a:noAutofit/>
          </a:bodyPr>
          <a:lstStyle>
            <a:defPPr>
              <a:defRPr lang="en-US"/>
            </a:defPPr>
            <a:lvl1pPr marL="171450" marR="0" lvl="0" indent="-171450" fontAlgn="base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 sz="1100" b="0">
                <a:latin typeface="+mn-ea"/>
              </a:defRPr>
            </a:lvl1pPr>
            <a:lvl2pPr marL="188550" lvl="1">
              <a:lnSpc>
                <a:spcPct val="120000"/>
              </a:lnSpc>
              <a:defRPr sz="1200">
                <a:latin typeface="+mn-ea"/>
              </a:defRPr>
            </a:lvl2pPr>
          </a:lstStyle>
          <a:p>
            <a:r>
              <a:rPr lang="ko-KR" altLang="en-US" dirty="0"/>
              <a:t>검증 대상 </a:t>
            </a:r>
            <a:r>
              <a:rPr lang="en-US" altLang="ko-KR" dirty="0"/>
              <a:t>: </a:t>
            </a:r>
            <a:r>
              <a:rPr lang="ko-KR" altLang="en-US" dirty="0"/>
              <a:t>지자체 송신 데이터 저장 테이블</a:t>
            </a:r>
            <a:endParaRPr lang="en-US" altLang="ko-KR" dirty="0"/>
          </a:p>
          <a:p>
            <a:endParaRPr lang="ko-KR" altLang="en-US" dirty="0"/>
          </a:p>
          <a:p>
            <a:r>
              <a:rPr lang="ko-KR" altLang="en-US" dirty="0"/>
              <a:t>검증 항목 </a:t>
            </a:r>
            <a:r>
              <a:rPr lang="en-US" altLang="ko-KR" dirty="0"/>
              <a:t>: </a:t>
            </a:r>
            <a:r>
              <a:rPr lang="ko-KR" altLang="en-US" dirty="0"/>
              <a:t>각 테이블별 데이터의 속성 및 값 일치</a:t>
            </a:r>
            <a:endParaRPr lang="en-US" altLang="ko-KR" dirty="0"/>
          </a:p>
          <a:p>
            <a:endParaRPr lang="ko-KR" altLang="en-US" dirty="0"/>
          </a:p>
          <a:p>
            <a:r>
              <a:rPr lang="ko-KR" altLang="en-US" dirty="0"/>
              <a:t>검증 절차 및 방법</a:t>
            </a:r>
            <a:br>
              <a:rPr lang="ko-KR" altLang="en-US" dirty="0"/>
            </a:br>
            <a:r>
              <a:rPr lang="en-US" altLang="ko-KR" dirty="0"/>
              <a:t>1. </a:t>
            </a:r>
            <a:r>
              <a:rPr lang="ko-KR" altLang="en-US" dirty="0"/>
              <a:t>원본 테이블과 저장 테이블 속성 비교</a:t>
            </a:r>
            <a:br>
              <a:rPr lang="ko-KR" altLang="en-US" dirty="0"/>
            </a:br>
            <a:r>
              <a:rPr lang="en-US" altLang="ko-KR" dirty="0"/>
              <a:t>2. </a:t>
            </a:r>
            <a:r>
              <a:rPr lang="ko-KR" altLang="en-US" dirty="0"/>
              <a:t>속성 값 불일치 시 수정 후 </a:t>
            </a:r>
            <a:r>
              <a:rPr lang="ko-KR" altLang="en-US" dirty="0" err="1"/>
              <a:t>재비교</a:t>
            </a:r>
            <a:br>
              <a:rPr lang="ko-KR" altLang="en-US" dirty="0"/>
            </a:br>
            <a:r>
              <a:rPr lang="en-US" altLang="ko-KR" dirty="0"/>
              <a:t>3. </a:t>
            </a:r>
            <a:r>
              <a:rPr lang="ko-KR" altLang="en-US" dirty="0"/>
              <a:t>특정 일자 데이터 샘플링 비교</a:t>
            </a:r>
            <a:br>
              <a:rPr lang="ko-KR" altLang="en-US" dirty="0"/>
            </a:br>
            <a:r>
              <a:rPr lang="en-US" altLang="ko-KR" dirty="0"/>
              <a:t>4. </a:t>
            </a:r>
            <a:r>
              <a:rPr lang="ko-KR" altLang="en-US" dirty="0"/>
              <a:t>샘플링 값 불일치 시 수정 후 </a:t>
            </a:r>
            <a:r>
              <a:rPr lang="ko-KR" altLang="en-US" dirty="0" err="1"/>
              <a:t>재비교</a:t>
            </a:r>
            <a:br>
              <a:rPr lang="ko-KR" altLang="en-US" dirty="0"/>
            </a:br>
            <a:r>
              <a:rPr lang="en-US" altLang="ko-KR" dirty="0"/>
              <a:t>5. </a:t>
            </a:r>
            <a:r>
              <a:rPr lang="ko-KR" altLang="en-US" dirty="0"/>
              <a:t>필요 시 특정기간으로 확장하여 비교</a:t>
            </a:r>
          </a:p>
        </p:txBody>
      </p:sp>
      <p:pic>
        <p:nvPicPr>
          <p:cNvPr id="27" name="Picture 27">
            <a:extLst>
              <a:ext uri="{FF2B5EF4-FFF2-40B4-BE49-F238E27FC236}">
                <a16:creationId xmlns:a16="http://schemas.microsoft.com/office/drawing/2014/main" id="{FEF5FFC5-63CE-4699-A5C1-5B67C4CED2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9532" y="3838625"/>
            <a:ext cx="3693443" cy="1728799"/>
          </a:xfrm>
          <a:prstGeom prst="rect">
            <a:avLst/>
          </a:prstGeom>
          <a:noFill/>
          <a:ln w="0" cap="rnd">
            <a:solidFill>
              <a:srgbClr val="000000"/>
            </a:solidFill>
            <a:prstDash val="solid"/>
            <a:miter/>
          </a:ln>
          <a:effectLst/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1CB56740-EBEA-4982-9FDF-2E2EEFF85787}"/>
              </a:ext>
            </a:extLst>
          </p:cNvPr>
          <p:cNvSpPr/>
          <p:nvPr/>
        </p:nvSpPr>
        <p:spPr>
          <a:xfrm>
            <a:off x="1" y="922486"/>
            <a:ext cx="9144000" cy="62716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9D4C0AD-70A5-4FDB-A5AB-AD26961E5EF4}"/>
              </a:ext>
            </a:extLst>
          </p:cNvPr>
          <p:cNvSpPr/>
          <p:nvPr/>
        </p:nvSpPr>
        <p:spPr>
          <a:xfrm>
            <a:off x="289972" y="1071362"/>
            <a:ext cx="331622" cy="32941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3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60537C46-8E0E-47B0-BB3C-8955286110DA}"/>
              </a:ext>
            </a:extLst>
          </p:cNvPr>
          <p:cNvSpPr/>
          <p:nvPr/>
        </p:nvSpPr>
        <p:spPr>
          <a:xfrm>
            <a:off x="673547" y="1036015"/>
            <a:ext cx="8038654" cy="3744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3600000">
              <a:lnSpc>
                <a:spcPts val="2200"/>
              </a:lnSpc>
              <a:buSzPct val="80000"/>
            </a:pPr>
            <a:r>
              <a:rPr lang="en-US" altLang="ko-KR" sz="2000" kern="0" spc="-100" dirty="0">
                <a:gradFill>
                  <a:gsLst>
                    <a:gs pos="0">
                      <a:srgbClr val="163F68"/>
                    </a:gs>
                    <a:gs pos="100000">
                      <a:srgbClr val="163F68"/>
                    </a:gs>
                  </a:gsLst>
                  <a:path path="shape">
                    <a:fillToRect l="50000" t="50000" r="50000" b="50000"/>
                  </a:path>
                </a:gradFill>
                <a:latin typeface="+mj-ea"/>
              </a:rPr>
              <a:t>SW </a:t>
            </a:r>
            <a:r>
              <a:rPr lang="ko-KR" altLang="en-US" sz="2000" kern="0" spc="-100" dirty="0">
                <a:gradFill>
                  <a:gsLst>
                    <a:gs pos="0">
                      <a:srgbClr val="163F68"/>
                    </a:gs>
                    <a:gs pos="100000">
                      <a:srgbClr val="163F68"/>
                    </a:gs>
                  </a:gsLst>
                  <a:path path="shape">
                    <a:fillToRect l="50000" t="50000" r="50000" b="50000"/>
                  </a:path>
                </a:gradFill>
                <a:latin typeface="+mj-ea"/>
              </a:rPr>
              <a:t>시험 및 서버 부하 테스트 방안 수립</a:t>
            </a:r>
          </a:p>
        </p:txBody>
      </p:sp>
    </p:spTree>
    <p:extLst>
      <p:ext uri="{BB962C8B-B14F-4D97-AF65-F5344CB8AC3E}">
        <p14:creationId xmlns:p14="http://schemas.microsoft.com/office/powerpoint/2010/main" val="2590403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395D815-DA24-4AFC-BD26-C1950C37C9E2}"/>
              </a:ext>
            </a:extLst>
          </p:cNvPr>
          <p:cNvSpPr/>
          <p:nvPr/>
        </p:nvSpPr>
        <p:spPr>
          <a:xfrm>
            <a:off x="431800" y="1668734"/>
            <a:ext cx="32816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Clr>
                <a:schemeClr val="bg1"/>
              </a:buClr>
              <a:defRPr/>
            </a:pPr>
            <a:r>
              <a:rPr lang="ko-KR" altLang="en-US" spc="-150" dirty="0">
                <a:ln>
                  <a:solidFill>
                    <a:schemeClr val="bg1">
                      <a:alpha val="500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대전시 도로망</a:t>
            </a:r>
            <a:r>
              <a:rPr lang="en-US" altLang="ko-KR" spc="-150" dirty="0">
                <a:ln>
                  <a:solidFill>
                    <a:schemeClr val="bg1">
                      <a:alpha val="500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pc="-150" dirty="0">
                <a:ln>
                  <a:solidFill>
                    <a:schemeClr val="bg1">
                      <a:alpha val="500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신호 데이터 업데이트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6D04954E-6AF4-44B5-BA77-B054A0F7147F}"/>
              </a:ext>
            </a:extLst>
          </p:cNvPr>
          <p:cNvCxnSpPr>
            <a:cxnSpLocks/>
          </p:cNvCxnSpPr>
          <p:nvPr/>
        </p:nvCxnSpPr>
        <p:spPr>
          <a:xfrm>
            <a:off x="433598" y="1753388"/>
            <a:ext cx="0" cy="200025"/>
          </a:xfrm>
          <a:prstGeom prst="line">
            <a:avLst/>
          </a:prstGeom>
          <a:ln w="38100">
            <a:solidFill>
              <a:srgbClr val="4472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DF5EF43-4C01-46CB-9777-55B8424D7D48}"/>
              </a:ext>
            </a:extLst>
          </p:cNvPr>
          <p:cNvSpPr/>
          <p:nvPr/>
        </p:nvSpPr>
        <p:spPr>
          <a:xfrm>
            <a:off x="467544" y="2160525"/>
            <a:ext cx="2614871" cy="307777"/>
          </a:xfrm>
          <a:prstGeom prst="rect">
            <a:avLst/>
          </a:prstGeom>
          <a:solidFill>
            <a:srgbClr val="163F68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altLang="ko-KR" sz="1400" b="1" kern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1400" b="1" kern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 업데이트 선정</a:t>
            </a:r>
            <a:endParaRPr lang="en-US" altLang="ko-KR" sz="1400" b="1" kern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4" name="그림 2">
            <a:extLst>
              <a:ext uri="{FF2B5EF4-FFF2-40B4-BE49-F238E27FC236}">
                <a16:creationId xmlns:a16="http://schemas.microsoft.com/office/drawing/2014/main" id="{8AA55BAB-C2EF-482C-A6CD-2F1CCF092D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397" y="4303202"/>
            <a:ext cx="2413164" cy="2006118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0D04FED7-399A-4543-B225-0FF63B3D6F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4583391"/>
              </p:ext>
            </p:extLst>
          </p:nvPr>
        </p:nvGraphicFramePr>
        <p:xfrm>
          <a:off x="3707904" y="2160525"/>
          <a:ext cx="4824536" cy="4148795"/>
        </p:xfrm>
        <a:graphic>
          <a:graphicData uri="http://schemas.openxmlformats.org/drawingml/2006/table">
            <a:tbl>
              <a:tblPr/>
              <a:tblGrid>
                <a:gridCol w="4824536">
                  <a:extLst>
                    <a:ext uri="{9D8B030D-6E8A-4147-A177-3AD203B41FA5}">
                      <a16:colId xmlns:a16="http://schemas.microsoft.com/office/drawing/2014/main" val="877493310"/>
                    </a:ext>
                  </a:extLst>
                </a:gridCol>
              </a:tblGrid>
              <a:tr h="446736">
                <a:tc>
                  <a:txBody>
                    <a:bodyPr/>
                    <a:lstStyle/>
                    <a:p>
                      <a:pPr marL="0" marR="0" indent="0" algn="ctr" defTabSz="457200" rtl="0" eaLnBrk="1" fontAlgn="base" latinLnBrk="0" hangingPunct="1">
                        <a:lnSpc>
                          <a:spcPct val="12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대전시 신호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TOD </a:t>
                      </a: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업데이트 작업 진행 내역</a:t>
                      </a:r>
                    </a:p>
                  </a:txBody>
                  <a:tcPr marL="60092" marR="60092" marT="16614" marB="166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4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7665157"/>
                  </a:ext>
                </a:extLst>
              </a:tr>
              <a:tr h="3702059"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o TOD </a:t>
                      </a:r>
                      <a:r>
                        <a:rPr lang="ko-KR" altLang="en-US" sz="1600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업데이트 </a:t>
                      </a:r>
                      <a:r>
                        <a:rPr lang="en-US" altLang="ko-KR" sz="1600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:</a:t>
                      </a:r>
                      <a:r>
                        <a:rPr lang="en-US" altLang="ko-KR" sz="1600" kern="0" spc="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600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591 </a:t>
                      </a:r>
                      <a:r>
                        <a:rPr lang="ko-KR" altLang="en-US" sz="1600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건 작업 완료</a:t>
                      </a:r>
                      <a:br>
                        <a:rPr lang="en-US" altLang="ko-KR" sz="1600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</a:br>
                      <a:r>
                        <a:rPr lang="en-US" altLang="ko-KR" sz="1600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 - </a:t>
                      </a:r>
                      <a:r>
                        <a:rPr lang="en-US" altLang="ko-KR" sz="1600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600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차 </a:t>
                      </a:r>
                      <a:r>
                        <a:rPr lang="en-US" altLang="ko-KR" sz="1600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TOD </a:t>
                      </a:r>
                      <a:r>
                        <a:rPr lang="ko-KR" altLang="en-US" sz="1600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작업 </a:t>
                      </a:r>
                      <a:r>
                        <a:rPr lang="en-US" altLang="ko-KR" sz="1600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: 98 </a:t>
                      </a:r>
                      <a:r>
                        <a:rPr lang="ko-KR" altLang="en-US" sz="1600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건</a:t>
                      </a:r>
                      <a:endParaRPr lang="en-US" altLang="ko-KR" sz="1600" kern="0" spc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indent="0" algn="l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 - 2</a:t>
                      </a:r>
                      <a:r>
                        <a:rPr lang="ko-KR" altLang="en-US" sz="1600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차 </a:t>
                      </a:r>
                      <a:r>
                        <a:rPr lang="en-US" altLang="ko-KR" sz="1600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TOD </a:t>
                      </a:r>
                      <a:r>
                        <a:rPr lang="ko-KR" altLang="en-US" sz="1600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작업 </a:t>
                      </a:r>
                      <a:r>
                        <a:rPr lang="en-US" altLang="ko-KR" sz="1600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: 359 </a:t>
                      </a:r>
                      <a:r>
                        <a:rPr lang="ko-KR" altLang="ko-KR" sz="1600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건</a:t>
                      </a:r>
                      <a:endParaRPr lang="en-US" altLang="ko-KR" sz="1600" kern="0" spc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indent="0" algn="l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 - 3</a:t>
                      </a:r>
                      <a:r>
                        <a:rPr lang="ko-KR" altLang="en-US" sz="1600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차 </a:t>
                      </a:r>
                      <a:r>
                        <a:rPr lang="en-US" altLang="ko-KR" sz="1600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TOD </a:t>
                      </a:r>
                      <a:r>
                        <a:rPr lang="ko-KR" altLang="en-US" sz="1600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작업 </a:t>
                      </a:r>
                      <a:r>
                        <a:rPr lang="en-US" altLang="ko-KR" sz="1600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: 134 </a:t>
                      </a:r>
                      <a:r>
                        <a:rPr lang="ko-KR" altLang="en-US" sz="1600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건</a:t>
                      </a:r>
                      <a:endParaRPr lang="en-US" altLang="ko-KR" sz="1600" kern="0" spc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lvl="0" algn="l" latinLnBrk="1"/>
                      <a:endParaRPr lang="en-US" altLang="ko-KR" sz="1600" kern="0" spc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o </a:t>
                      </a:r>
                      <a:r>
                        <a:rPr lang="ko-KR" altLang="en-US" sz="1600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추가 검증 처리 </a:t>
                      </a:r>
                      <a:r>
                        <a:rPr lang="en-US" altLang="ko-KR" sz="1600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: 16</a:t>
                      </a:r>
                      <a:r>
                        <a:rPr lang="ko-KR" altLang="en-US" sz="1600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건</a:t>
                      </a:r>
                      <a:r>
                        <a:rPr lang="en-US" altLang="ko-KR" sz="1600" kern="0" spc="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600" kern="0" spc="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처리 완료</a:t>
                      </a:r>
                      <a:endParaRPr lang="en-US" altLang="ko-KR" sz="1600" kern="0" spc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lvl="0" algn="l" defTabSz="914400" rtl="0" eaLnBrk="1" latinLnBrk="1" hangingPunct="1">
                        <a:lnSpc>
                          <a:spcPct val="100000"/>
                        </a:lnSpc>
                      </a:pPr>
                      <a:r>
                        <a:rPr lang="en-US" altLang="ko-KR" sz="1600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- </a:t>
                      </a:r>
                      <a:r>
                        <a:rPr lang="ko-KR" altLang="en-US" sz="1600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기존 노드 신호 변경 확인 </a:t>
                      </a:r>
                      <a:r>
                        <a:rPr lang="en-US" altLang="ko-KR" sz="1600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/ </a:t>
                      </a:r>
                      <a:r>
                        <a:rPr lang="ko-KR" altLang="en-US" sz="1600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삭제</a:t>
                      </a:r>
                      <a:r>
                        <a:rPr lang="en-US" altLang="ko-KR" sz="1600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(13</a:t>
                      </a:r>
                      <a:r>
                        <a:rPr lang="ko-KR" altLang="ko-KR" sz="1600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건</a:t>
                      </a:r>
                      <a:r>
                        <a:rPr lang="en-US" altLang="ko-KR" sz="1600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  <a:endParaRPr lang="ko-KR" altLang="ko-KR" sz="1600" kern="0" spc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- </a:t>
                      </a:r>
                      <a:r>
                        <a:rPr lang="ko-KR" altLang="ko-KR" sz="1600" kern="0" spc="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로드뷰</a:t>
                      </a:r>
                      <a:r>
                        <a:rPr lang="ko-KR" altLang="ko-KR" sz="1600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확인 신호 없는 경우</a:t>
                      </a:r>
                      <a:r>
                        <a:rPr lang="en-US" altLang="ko-KR" sz="1600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(1</a:t>
                      </a:r>
                      <a:r>
                        <a:rPr lang="ko-KR" altLang="ko-KR" sz="1600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건</a:t>
                      </a:r>
                      <a:r>
                        <a:rPr lang="en-US" altLang="ko-KR" sz="1600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  <a:endParaRPr lang="ko-KR" altLang="ko-KR" sz="1600" kern="0" spc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lvl="0" algn="l" defTabSz="914400" rtl="0" eaLnBrk="1" latinLnBrk="1" hangingPunct="1">
                        <a:lnSpc>
                          <a:spcPct val="100000"/>
                        </a:lnSpc>
                      </a:pPr>
                      <a:r>
                        <a:rPr lang="en-US" altLang="ko-KR" sz="1600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- </a:t>
                      </a:r>
                      <a:r>
                        <a:rPr lang="ko-KR" altLang="en-US" sz="1600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공사 </a:t>
                      </a:r>
                      <a:r>
                        <a:rPr lang="ko-KR" altLang="en-US" sz="1600" kern="0" spc="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완료건</a:t>
                      </a:r>
                      <a:r>
                        <a:rPr lang="ko-KR" altLang="en-US" sz="1600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600" kern="0" spc="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로드뷰</a:t>
                      </a:r>
                      <a:r>
                        <a:rPr lang="ko-KR" altLang="en-US" sz="1600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확인 반영 </a:t>
                      </a:r>
                      <a:r>
                        <a:rPr lang="en-US" altLang="ko-KR" sz="1600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(2</a:t>
                      </a:r>
                      <a:r>
                        <a:rPr lang="ko-KR" altLang="en-US" sz="1600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건</a:t>
                      </a:r>
                      <a:r>
                        <a:rPr lang="en-US" altLang="ko-KR" sz="1600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lvl="0" algn="l" latinLnBrk="1"/>
                      <a:endParaRPr lang="en-US" altLang="ko-KR" sz="1400" kern="0" spc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lvl="0" algn="l" latinLnBrk="1"/>
                      <a:endParaRPr lang="ko-KR" altLang="ko-KR" sz="1400" kern="0" spc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algn="ctr" latinLnBrk="1"/>
                      <a:r>
                        <a:rPr lang="en-US" altLang="ko-KR" sz="1400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2000" u="sng" kern="0" spc="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작업 완료 건수 </a:t>
                      </a:r>
                      <a:r>
                        <a:rPr lang="ko-KR" altLang="ko-KR" sz="2000" u="sng" kern="0" spc="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총</a:t>
                      </a:r>
                      <a:r>
                        <a:rPr lang="en-US" altLang="ko-KR" sz="2000" u="sng" kern="0" spc="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607</a:t>
                      </a:r>
                      <a:r>
                        <a:rPr lang="ko-KR" altLang="ko-KR" sz="2000" u="sng" kern="0" spc="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건</a:t>
                      </a:r>
                      <a:endParaRPr lang="en-US" altLang="ko-KR" sz="2000" u="sng" kern="0" spc="0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0092" marR="60092" marT="16614" marB="166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16421581"/>
                  </a:ext>
                </a:extLst>
              </a:tr>
            </a:tbl>
          </a:graphicData>
        </a:graphic>
      </p:graphicFrame>
      <p:pic>
        <p:nvPicPr>
          <p:cNvPr id="28" name="그림 1">
            <a:extLst>
              <a:ext uri="{FF2B5EF4-FFF2-40B4-BE49-F238E27FC236}">
                <a16:creationId xmlns:a16="http://schemas.microsoft.com/office/drawing/2014/main" id="{7F9113B6-533D-4ADB-B860-87005D9D57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069" y="2504944"/>
            <a:ext cx="2409820" cy="1404878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E06AEE7E-84AC-4C29-A69E-FC3480E356A5}"/>
              </a:ext>
            </a:extLst>
          </p:cNvPr>
          <p:cNvSpPr/>
          <p:nvPr/>
        </p:nvSpPr>
        <p:spPr>
          <a:xfrm>
            <a:off x="469216" y="3957537"/>
            <a:ext cx="2611526" cy="307777"/>
          </a:xfrm>
          <a:prstGeom prst="rect">
            <a:avLst/>
          </a:prstGeom>
          <a:solidFill>
            <a:srgbClr val="163F68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altLang="ko-KR" sz="1400" b="1" kern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r>
              <a:rPr lang="ko-KR" altLang="en-US" sz="1400" b="1" kern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 업데이트 선정</a:t>
            </a:r>
            <a:endParaRPr lang="en-US" altLang="ko-KR" sz="1400" b="1" kern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6D40E19E-7F92-49EE-A72F-87C91154CDB1}"/>
              </a:ext>
            </a:extLst>
          </p:cNvPr>
          <p:cNvSpPr/>
          <p:nvPr/>
        </p:nvSpPr>
        <p:spPr>
          <a:xfrm>
            <a:off x="1" y="922486"/>
            <a:ext cx="9144000" cy="62716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E36EC18-7281-411F-AAB9-B8883E922196}"/>
              </a:ext>
            </a:extLst>
          </p:cNvPr>
          <p:cNvSpPr/>
          <p:nvPr/>
        </p:nvSpPr>
        <p:spPr>
          <a:xfrm>
            <a:off x="289972" y="1071362"/>
            <a:ext cx="331622" cy="32941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1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DEDCB140-C1D7-45EB-9B90-BC256B591F7F}"/>
              </a:ext>
            </a:extLst>
          </p:cNvPr>
          <p:cNvSpPr/>
          <p:nvPr/>
        </p:nvSpPr>
        <p:spPr>
          <a:xfrm>
            <a:off x="673547" y="1036015"/>
            <a:ext cx="803865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대전시 실증 지역 대상 지도 및 신호 데이터 업데이트</a:t>
            </a:r>
          </a:p>
        </p:txBody>
      </p:sp>
      <p:sp>
        <p:nvSpPr>
          <p:cNvPr id="37" name="제목 2">
            <a:extLst>
              <a:ext uri="{FF2B5EF4-FFF2-40B4-BE49-F238E27FC236}">
                <a16:creationId xmlns:a16="http://schemas.microsoft.com/office/drawing/2014/main" id="{197EBFC8-A4F8-4007-9170-EACFB65D42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563" y="169863"/>
            <a:ext cx="8631237" cy="463550"/>
          </a:xfrm>
        </p:spPr>
        <p:txBody>
          <a:bodyPr/>
          <a:lstStyle/>
          <a:p>
            <a:r>
              <a:rPr lang="en-US" altLang="ko-KR" dirty="0">
                <a:latin typeface="산돌고딕 L" panose="02030504000101010101" pitchFamily="18" charset="-127"/>
                <a:ea typeface="산돌고딕 L" panose="02030504000101010101" pitchFamily="18" charset="-127"/>
              </a:rPr>
              <a:t>IV </a:t>
            </a:r>
            <a:r>
              <a:rPr lang="ko-KR" altLang="en-US" dirty="0"/>
              <a:t>신호최적화를 위한 교통 데이터 확장 구축 </a:t>
            </a:r>
            <a:r>
              <a:rPr lang="en-US" altLang="ko-KR" dirty="0"/>
              <a:t>(1/6) (4</a:t>
            </a:r>
            <a:r>
              <a:rPr lang="ko-KR" altLang="en-US" dirty="0"/>
              <a:t>차년도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92948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B26F8016-CAE1-4DC5-AFFB-08266BDE1BC8}"/>
              </a:ext>
            </a:extLst>
          </p:cNvPr>
          <p:cNvSpPr/>
          <p:nvPr/>
        </p:nvSpPr>
        <p:spPr>
          <a:xfrm>
            <a:off x="1" y="922486"/>
            <a:ext cx="9144000" cy="62716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/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38E00378-4ED0-4032-91C3-B131A2CADE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F182758-DCB0-46AD-9EEE-2512A9E0980D}"/>
              </a:ext>
            </a:extLst>
          </p:cNvPr>
          <p:cNvSpPr/>
          <p:nvPr/>
        </p:nvSpPr>
        <p:spPr>
          <a:xfrm>
            <a:off x="289972" y="1071362"/>
            <a:ext cx="331622" cy="32941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2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D542B69-BFAB-47DC-8F61-F77C3F4C21B4}"/>
              </a:ext>
            </a:extLst>
          </p:cNvPr>
          <p:cNvSpPr/>
          <p:nvPr/>
        </p:nvSpPr>
        <p:spPr>
          <a:xfrm>
            <a:off x="673547" y="1036015"/>
            <a:ext cx="803865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신호 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TOD 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선정 교차로 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Clustering 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재구성</a:t>
            </a:r>
          </a:p>
        </p:txBody>
      </p:sp>
      <p:sp>
        <p:nvSpPr>
          <p:cNvPr id="13" name="제목 2">
            <a:extLst>
              <a:ext uri="{FF2B5EF4-FFF2-40B4-BE49-F238E27FC236}">
                <a16:creationId xmlns:a16="http://schemas.microsoft.com/office/drawing/2014/main" id="{096FA4A7-05D2-48AE-84DC-7A314FCC8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492" y="154144"/>
            <a:ext cx="8531016" cy="462603"/>
          </a:xfrm>
        </p:spPr>
        <p:txBody>
          <a:bodyPr/>
          <a:lstStyle/>
          <a:p>
            <a:r>
              <a:rPr lang="en-US" altLang="ko-KR" dirty="0">
                <a:latin typeface="산돌고딕 L" panose="02030504000101010101" pitchFamily="18" charset="-127"/>
                <a:ea typeface="산돌고딕 L" panose="02030504000101010101" pitchFamily="18" charset="-127"/>
              </a:rPr>
              <a:t>IV </a:t>
            </a:r>
            <a:r>
              <a:rPr lang="ko-KR" altLang="en-US" dirty="0"/>
              <a:t>신호최적화를 위한 교통 데이터 확장 구축 </a:t>
            </a:r>
            <a:r>
              <a:rPr lang="en-US" altLang="ko-KR" dirty="0"/>
              <a:t>(2/6) (4</a:t>
            </a:r>
            <a:r>
              <a:rPr lang="ko-KR" altLang="en-US" dirty="0"/>
              <a:t>차년도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F563383-B64F-4DD3-8683-D16F69AAC395}"/>
              </a:ext>
            </a:extLst>
          </p:cNvPr>
          <p:cNvSpPr/>
          <p:nvPr/>
        </p:nvSpPr>
        <p:spPr>
          <a:xfrm>
            <a:off x="431800" y="1668734"/>
            <a:ext cx="44362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pc="-150" dirty="0">
                <a:ln>
                  <a:solidFill>
                    <a:schemeClr val="bg1">
                      <a:alpha val="500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신호 </a:t>
            </a:r>
            <a:r>
              <a:rPr lang="en-US" altLang="ko-KR" spc="-150" dirty="0">
                <a:ln>
                  <a:solidFill>
                    <a:schemeClr val="bg1">
                      <a:alpha val="500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TOD </a:t>
            </a:r>
            <a:r>
              <a:rPr lang="ko-KR" altLang="en-US" spc="-150" dirty="0">
                <a:ln>
                  <a:solidFill>
                    <a:schemeClr val="bg1">
                      <a:alpha val="500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대상 교차로 </a:t>
            </a:r>
            <a:r>
              <a:rPr lang="en-US" altLang="ko-KR" sz="1800" spc="-150" dirty="0">
                <a:ln>
                  <a:solidFill>
                    <a:schemeClr val="bg1">
                      <a:alpha val="500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Clustering  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생성 규칙 반영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7427F6A6-F5C7-4A33-B1BC-7D18B8FB2548}"/>
              </a:ext>
            </a:extLst>
          </p:cNvPr>
          <p:cNvCxnSpPr>
            <a:cxnSpLocks/>
          </p:cNvCxnSpPr>
          <p:nvPr/>
        </p:nvCxnSpPr>
        <p:spPr>
          <a:xfrm>
            <a:off x="433598" y="1753388"/>
            <a:ext cx="0" cy="200025"/>
          </a:xfrm>
          <a:prstGeom prst="line">
            <a:avLst/>
          </a:prstGeom>
          <a:ln w="38100">
            <a:solidFill>
              <a:srgbClr val="4472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17F770B-2F82-4AE8-B93B-4CDB46999FC8}"/>
              </a:ext>
            </a:extLst>
          </p:cNvPr>
          <p:cNvSpPr txBox="1"/>
          <p:nvPr/>
        </p:nvSpPr>
        <p:spPr>
          <a:xfrm>
            <a:off x="601148" y="2014941"/>
            <a:ext cx="8111052" cy="1006750"/>
          </a:xfrm>
          <a:prstGeom prst="rect">
            <a:avLst/>
          </a:prstGeom>
          <a:noFill/>
          <a:ln w="12700">
            <a:noFill/>
            <a:prstDash val="sysDot"/>
          </a:ln>
        </p:spPr>
        <p:txBody>
          <a:bodyPr wrap="square" lIns="36000" rIns="36000" rtlCol="0" anchor="t" anchorCtr="0">
            <a:spAutoFit/>
          </a:bodyPr>
          <a:lstStyle>
            <a:defPPr>
              <a:defRPr lang="en-US"/>
            </a:defPPr>
            <a:lvl1pPr marL="216000" indent="-216000">
              <a:spcAft>
                <a:spcPts val="600"/>
              </a:spcAft>
              <a:buBlip>
                <a:blip r:embed="rId2"/>
              </a:buBlip>
              <a:defRPr sz="1400" b="1" kern="0" spc="-100">
                <a:gradFill>
                  <a:gsLst>
                    <a:gs pos="0">
                      <a:srgbClr val="163F68"/>
                    </a:gs>
                    <a:gs pos="100000">
                      <a:srgbClr val="163F68"/>
                    </a:gs>
                  </a:gsLst>
                  <a:path path="shape">
                    <a:fillToRect l="50000" t="50000" r="50000" b="50000"/>
                  </a:path>
                </a:gradFill>
                <a:latin typeface="+mj-ea"/>
              </a:defRPr>
            </a:lvl1pPr>
          </a:lstStyle>
          <a:p>
            <a:pPr marL="171450" lvl="1" indent="-171450" fontAlgn="base">
              <a:lnSpc>
                <a:spcPct val="120000"/>
              </a:lnSpc>
              <a:spcBef>
                <a:spcPts val="300"/>
              </a:spcBef>
              <a:buFont typeface="Wingdings" panose="05000000000000000000" pitchFamily="2" charset="2"/>
              <a:buChar char="ü"/>
            </a:pPr>
            <a:r>
              <a:rPr lang="ko-KR" altLang="en-US" sz="1100" dirty="0">
                <a:latin typeface="+mn-ea"/>
              </a:rPr>
              <a:t>신호 </a:t>
            </a:r>
            <a:r>
              <a:rPr lang="en-US" altLang="ko-KR" sz="1100" dirty="0">
                <a:latin typeface="+mn-ea"/>
              </a:rPr>
              <a:t>TOD </a:t>
            </a:r>
            <a:r>
              <a:rPr lang="ko-KR" altLang="en-US" sz="1100" dirty="0">
                <a:latin typeface="+mn-ea"/>
              </a:rPr>
              <a:t>영향을 받지 않는 </a:t>
            </a:r>
            <a:r>
              <a:rPr lang="ko-KR" altLang="en-US" sz="1100" dirty="0" err="1">
                <a:latin typeface="+mn-ea"/>
              </a:rPr>
              <a:t>도로섬</a:t>
            </a:r>
            <a:r>
              <a:rPr lang="ko-KR" altLang="en-US" sz="1100" dirty="0">
                <a:latin typeface="+mn-ea"/>
              </a:rPr>
              <a:t> 연결 도로 대상 </a:t>
            </a:r>
            <a:r>
              <a:rPr lang="en-US" altLang="ko-KR" sz="1100" dirty="0">
                <a:latin typeface="+mn-ea"/>
              </a:rPr>
              <a:t>(</a:t>
            </a:r>
            <a:r>
              <a:rPr lang="ko-KR" altLang="en-US" sz="1100" dirty="0">
                <a:latin typeface="+mn-ea"/>
              </a:rPr>
              <a:t>우회전 전용 차선</a:t>
            </a:r>
            <a:r>
              <a:rPr lang="en-US" altLang="ko-KR" sz="1100" dirty="0">
                <a:latin typeface="+mn-ea"/>
              </a:rPr>
              <a:t>)</a:t>
            </a:r>
          </a:p>
          <a:p>
            <a:pPr marL="171450" lvl="1" indent="-171450" fontAlgn="base">
              <a:lnSpc>
                <a:spcPct val="120000"/>
              </a:lnSpc>
              <a:spcBef>
                <a:spcPts val="300"/>
              </a:spcBef>
              <a:buFont typeface="Wingdings" panose="05000000000000000000" pitchFamily="2" charset="2"/>
              <a:buChar char="ü"/>
            </a:pPr>
            <a:r>
              <a:rPr lang="en-US" altLang="ko-KR" sz="1100" dirty="0">
                <a:latin typeface="+mn-ea"/>
              </a:rPr>
              <a:t> </a:t>
            </a:r>
            <a:r>
              <a:rPr lang="ko-KR" altLang="en-US" sz="1100" dirty="0" err="1">
                <a:latin typeface="+mn-ea"/>
              </a:rPr>
              <a:t>도로섬</a:t>
            </a:r>
            <a:r>
              <a:rPr lang="ko-KR" altLang="en-US" sz="1100" dirty="0">
                <a:latin typeface="+mn-ea"/>
              </a:rPr>
              <a:t> 시점과 교차로의 도로 길이가 짧은 경우 신호 </a:t>
            </a:r>
            <a:r>
              <a:rPr lang="ko-KR" altLang="en-US" sz="1100" dirty="0" err="1">
                <a:latin typeface="+mn-ea"/>
              </a:rPr>
              <a:t>대기열</a:t>
            </a:r>
            <a:r>
              <a:rPr lang="ko-KR" altLang="en-US" sz="1100" dirty="0">
                <a:latin typeface="+mn-ea"/>
              </a:rPr>
              <a:t> 처리 이슈 발생</a:t>
            </a:r>
            <a:endParaRPr lang="en-US" altLang="ko-KR" sz="1100" dirty="0">
              <a:latin typeface="+mn-ea"/>
            </a:endParaRPr>
          </a:p>
          <a:p>
            <a:pPr marL="171450" lvl="1" indent="-171450" fontAlgn="base">
              <a:lnSpc>
                <a:spcPct val="120000"/>
              </a:lnSpc>
              <a:spcBef>
                <a:spcPts val="300"/>
              </a:spcBef>
              <a:buFont typeface="Wingdings" panose="05000000000000000000" pitchFamily="2" charset="2"/>
              <a:buChar char="ü"/>
            </a:pPr>
            <a:r>
              <a:rPr lang="en-US" altLang="ko-KR" sz="1100" dirty="0">
                <a:latin typeface="+mn-ea"/>
              </a:rPr>
              <a:t> </a:t>
            </a:r>
            <a:r>
              <a:rPr lang="ko-KR" altLang="en-US" sz="1100" dirty="0">
                <a:latin typeface="+mn-ea"/>
              </a:rPr>
              <a:t>교차로와 우회전 전용 차선의 교차점에서 신호 </a:t>
            </a:r>
            <a:r>
              <a:rPr lang="ko-KR" altLang="en-US" sz="1100" dirty="0" err="1">
                <a:latin typeface="+mn-ea"/>
              </a:rPr>
              <a:t>대기열</a:t>
            </a:r>
            <a:r>
              <a:rPr lang="ko-KR" altLang="en-US" sz="1100" dirty="0">
                <a:latin typeface="+mn-ea"/>
              </a:rPr>
              <a:t> 처리 필요</a:t>
            </a:r>
            <a:endParaRPr lang="en-US" altLang="ko-KR" sz="1100" dirty="0">
              <a:latin typeface="+mn-ea"/>
            </a:endParaRPr>
          </a:p>
          <a:p>
            <a:pPr marL="171450" lvl="1" indent="-171450" fontAlgn="base">
              <a:lnSpc>
                <a:spcPct val="120000"/>
              </a:lnSpc>
              <a:spcBef>
                <a:spcPts val="300"/>
              </a:spcBef>
              <a:buFont typeface="Wingdings" panose="05000000000000000000" pitchFamily="2" charset="2"/>
              <a:buChar char="ü"/>
            </a:pPr>
            <a:r>
              <a:rPr lang="en-US" altLang="ko-KR" sz="1100" dirty="0">
                <a:latin typeface="+mn-ea"/>
              </a:rPr>
              <a:t> </a:t>
            </a:r>
            <a:r>
              <a:rPr lang="ko-KR" altLang="en-US" sz="1100" dirty="0">
                <a:latin typeface="+mn-ea"/>
              </a:rPr>
              <a:t>교차로에 대한 </a:t>
            </a:r>
            <a:r>
              <a:rPr lang="en-US" altLang="ko-KR" sz="1100" dirty="0">
                <a:latin typeface="+mn-ea"/>
              </a:rPr>
              <a:t>Clustering</a:t>
            </a:r>
            <a:r>
              <a:rPr lang="ko-KR" altLang="en-US" sz="1100" dirty="0">
                <a:latin typeface="+mn-ea"/>
              </a:rPr>
              <a:t>을 </a:t>
            </a:r>
            <a:r>
              <a:rPr lang="ko-KR" altLang="en-US" sz="1100" dirty="0" err="1">
                <a:latin typeface="+mn-ea"/>
              </a:rPr>
              <a:t>도로섬을</a:t>
            </a:r>
            <a:r>
              <a:rPr lang="ko-KR" altLang="en-US" sz="1100" dirty="0">
                <a:latin typeface="+mn-ea"/>
              </a:rPr>
              <a:t> 포함하도록 기준을 변경하여 적용함</a:t>
            </a:r>
            <a:endParaRPr lang="en-US" altLang="ko-KR" kern="0" spc="-100" dirty="0">
              <a:gradFill>
                <a:gsLst>
                  <a:gs pos="0">
                    <a:srgbClr val="163F68"/>
                  </a:gs>
                  <a:gs pos="100000">
                    <a:srgbClr val="163F68"/>
                  </a:gs>
                </a:gsLst>
                <a:path path="shape">
                  <a:fillToRect l="50000" t="50000" r="50000" b="50000"/>
                </a:path>
              </a:gra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375D055-FF95-42FD-9790-19F37601B41E}"/>
              </a:ext>
            </a:extLst>
          </p:cNvPr>
          <p:cNvSpPr/>
          <p:nvPr/>
        </p:nvSpPr>
        <p:spPr>
          <a:xfrm>
            <a:off x="452246" y="3073176"/>
            <a:ext cx="72046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pc="-150" dirty="0">
                <a:ln>
                  <a:solidFill>
                    <a:schemeClr val="bg1">
                      <a:alpha val="500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신호 </a:t>
            </a:r>
            <a:r>
              <a:rPr lang="en-US" altLang="ko-KR" spc="-150" dirty="0">
                <a:ln>
                  <a:solidFill>
                    <a:schemeClr val="bg1">
                      <a:alpha val="500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TOD </a:t>
            </a:r>
            <a:r>
              <a:rPr lang="ko-KR" altLang="en-US" spc="-150" dirty="0">
                <a:ln>
                  <a:solidFill>
                    <a:schemeClr val="bg1">
                      <a:alpha val="500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대상 교차로 </a:t>
            </a:r>
            <a:r>
              <a:rPr lang="en-US" altLang="ko-KR" sz="1800" spc="-150" dirty="0">
                <a:ln>
                  <a:solidFill>
                    <a:schemeClr val="bg1">
                      <a:alpha val="500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Clustering  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생성 규칙 </a:t>
            </a:r>
            <a:r>
              <a:rPr lang="ko-KR" altLang="en-US" sz="18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미반영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예외 케이스 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1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 교차로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ko-KR" altLang="en-US" sz="1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E708ADE8-FEE5-47BF-AB3F-CDC2C2EEF031}"/>
              </a:ext>
            </a:extLst>
          </p:cNvPr>
          <p:cNvCxnSpPr>
            <a:cxnSpLocks/>
          </p:cNvCxnSpPr>
          <p:nvPr/>
        </p:nvCxnSpPr>
        <p:spPr>
          <a:xfrm>
            <a:off x="454044" y="3157830"/>
            <a:ext cx="0" cy="200025"/>
          </a:xfrm>
          <a:prstGeom prst="line">
            <a:avLst/>
          </a:prstGeom>
          <a:ln w="38100">
            <a:solidFill>
              <a:srgbClr val="4472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F94DBFE6-DB09-46AF-9CAE-F20B1C38BC01}"/>
              </a:ext>
            </a:extLst>
          </p:cNvPr>
          <p:cNvSpPr txBox="1"/>
          <p:nvPr/>
        </p:nvSpPr>
        <p:spPr>
          <a:xfrm>
            <a:off x="621594" y="3419383"/>
            <a:ext cx="7035317" cy="1250150"/>
          </a:xfrm>
          <a:prstGeom prst="rect">
            <a:avLst/>
          </a:prstGeom>
          <a:noFill/>
          <a:ln w="12700">
            <a:noFill/>
            <a:prstDash val="sysDot"/>
          </a:ln>
        </p:spPr>
        <p:txBody>
          <a:bodyPr wrap="square" lIns="36000" rIns="36000" rtlCol="0" anchor="t" anchorCtr="0">
            <a:spAutoFit/>
          </a:bodyPr>
          <a:lstStyle>
            <a:defPPr>
              <a:defRPr lang="en-US"/>
            </a:defPPr>
            <a:lvl1pPr marL="216000" indent="-216000">
              <a:spcAft>
                <a:spcPts val="600"/>
              </a:spcAft>
              <a:buBlip>
                <a:blip r:embed="rId2"/>
              </a:buBlip>
              <a:defRPr sz="1400" b="1" kern="0" spc="-100">
                <a:gradFill>
                  <a:gsLst>
                    <a:gs pos="0">
                      <a:srgbClr val="163F68"/>
                    </a:gs>
                    <a:gs pos="100000">
                      <a:srgbClr val="163F68"/>
                    </a:gs>
                  </a:gsLst>
                  <a:path path="shape">
                    <a:fillToRect l="50000" t="50000" r="50000" b="50000"/>
                  </a:path>
                </a:gradFill>
                <a:latin typeface="+mj-ea"/>
              </a:defRPr>
            </a:lvl1pPr>
            <a:lvl2pPr marL="171450" lvl="1" indent="-171450" fontAlgn="base">
              <a:lnSpc>
                <a:spcPct val="120000"/>
              </a:lnSpc>
              <a:spcBef>
                <a:spcPts val="300"/>
              </a:spcBef>
              <a:buFont typeface="Wingdings" panose="05000000000000000000" pitchFamily="2" charset="2"/>
              <a:buChar char="ü"/>
              <a:defRPr sz="1100">
                <a:latin typeface="+mn-ea"/>
              </a:defRPr>
            </a:lvl2pPr>
          </a:lstStyle>
          <a:p>
            <a:pPr lvl="1"/>
            <a:r>
              <a:rPr lang="en-US" altLang="ko-KR" dirty="0"/>
              <a:t> </a:t>
            </a:r>
            <a:r>
              <a:rPr lang="ko-KR" altLang="en-US" dirty="0"/>
              <a:t>교차로 </a:t>
            </a:r>
            <a:r>
              <a:rPr lang="en-US" altLang="ko-KR" dirty="0"/>
              <a:t>Clustering </a:t>
            </a:r>
            <a:r>
              <a:rPr lang="ko-KR" altLang="en-US" dirty="0"/>
              <a:t>변경 기준 부적합 교차로의 경우 미적용</a:t>
            </a:r>
            <a:endParaRPr lang="en-US" altLang="ko-KR" dirty="0"/>
          </a:p>
          <a:p>
            <a:pPr marL="0" lvl="1" indent="0">
              <a:buNone/>
            </a:pPr>
            <a:r>
              <a:rPr lang="en-US" altLang="ko-KR" dirty="0"/>
              <a:t>    - </a:t>
            </a:r>
            <a:r>
              <a:rPr lang="ko-KR" altLang="en-US" dirty="0"/>
              <a:t>우회전 전용 차선이 끝나는 지점이 교차로로 구성됨 </a:t>
            </a:r>
            <a:r>
              <a:rPr lang="en-US" altLang="ko-KR" dirty="0"/>
              <a:t>(1</a:t>
            </a:r>
            <a:r>
              <a:rPr lang="ko-KR" altLang="en-US" dirty="0"/>
              <a:t>번 케이스 </a:t>
            </a:r>
            <a:r>
              <a:rPr lang="en-US" altLang="ko-KR" dirty="0"/>
              <a:t>– </a:t>
            </a:r>
            <a:r>
              <a:rPr lang="ko-KR" altLang="en-US" dirty="0"/>
              <a:t>상</a:t>
            </a:r>
            <a:r>
              <a:rPr lang="en-US" altLang="ko-KR" dirty="0"/>
              <a:t>)</a:t>
            </a:r>
          </a:p>
          <a:p>
            <a:pPr marL="0" lvl="1" indent="0">
              <a:buNone/>
            </a:pPr>
            <a:r>
              <a:rPr lang="en-US" altLang="ko-KR" dirty="0"/>
              <a:t>    - </a:t>
            </a:r>
            <a:r>
              <a:rPr lang="ko-KR" altLang="en-US" dirty="0"/>
              <a:t>우회전 전용 차선이 종료되기 전 교차로가 구성됨 </a:t>
            </a:r>
            <a:r>
              <a:rPr lang="en-US" altLang="ko-KR" dirty="0"/>
              <a:t>(1</a:t>
            </a:r>
            <a:r>
              <a:rPr lang="ko-KR" altLang="en-US" dirty="0"/>
              <a:t>번 케이스 </a:t>
            </a:r>
            <a:r>
              <a:rPr lang="en-US" altLang="ko-KR" dirty="0"/>
              <a:t>– </a:t>
            </a:r>
            <a:r>
              <a:rPr lang="ko-KR" altLang="en-US" dirty="0"/>
              <a:t>하</a:t>
            </a:r>
            <a:r>
              <a:rPr lang="en-US" altLang="ko-KR" dirty="0"/>
              <a:t>)</a:t>
            </a:r>
          </a:p>
          <a:p>
            <a:pPr marL="0" lvl="1" indent="0">
              <a:buNone/>
            </a:pPr>
            <a:r>
              <a:rPr lang="en-US" altLang="ko-KR" dirty="0"/>
              <a:t>    - 1</a:t>
            </a:r>
            <a:r>
              <a:rPr lang="ko-KR" altLang="en-US" dirty="0"/>
              <a:t>번 케이스에 따라  해당 노드가 교차로 </a:t>
            </a:r>
            <a:r>
              <a:rPr lang="en-US" altLang="ko-KR" dirty="0"/>
              <a:t>Clustering </a:t>
            </a:r>
            <a:r>
              <a:rPr lang="ko-KR" altLang="en-US" dirty="0"/>
              <a:t>대상에서 제외됨</a:t>
            </a:r>
            <a:endParaRPr lang="en-US" altLang="ko-KR" dirty="0"/>
          </a:p>
          <a:p>
            <a:pPr marL="0" lvl="1" indent="0">
              <a:buNone/>
            </a:pPr>
            <a:r>
              <a:rPr lang="en-US" altLang="ko-KR" dirty="0"/>
              <a:t>    - </a:t>
            </a:r>
            <a:r>
              <a:rPr lang="ko-KR" altLang="en-US" dirty="0"/>
              <a:t>제외된 노드와 연결된 교차로 인 </a:t>
            </a:r>
            <a:r>
              <a:rPr lang="en-US" altLang="ko-KR" dirty="0"/>
              <a:t>2</a:t>
            </a:r>
            <a:r>
              <a:rPr lang="ko-KR" altLang="en-US" dirty="0"/>
              <a:t>번 케이스 노드도  </a:t>
            </a:r>
            <a:r>
              <a:rPr lang="en-US" altLang="ko-KR" dirty="0"/>
              <a:t>Clustering </a:t>
            </a:r>
            <a:r>
              <a:rPr lang="ko-KR" altLang="en-US" dirty="0"/>
              <a:t>대상에서 제외</a:t>
            </a:r>
            <a:endParaRPr lang="en-US" altLang="ko-KR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7ABE2598-6223-439A-A9B7-4EB2BE7DB0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389" y="4831832"/>
            <a:ext cx="1644011" cy="1650858"/>
          </a:xfrm>
          <a:prstGeom prst="rect">
            <a:avLst/>
          </a:prstGeom>
          <a:ln w="12700">
            <a:solidFill>
              <a:srgbClr val="0066FF"/>
            </a:solidFill>
          </a:ln>
        </p:spPr>
      </p:pic>
      <p:pic>
        <p:nvPicPr>
          <p:cNvPr id="22" name="그림 11">
            <a:extLst>
              <a:ext uri="{FF2B5EF4-FFF2-40B4-BE49-F238E27FC236}">
                <a16:creationId xmlns:a16="http://schemas.microsoft.com/office/drawing/2014/main" id="{956B7046-7DA3-490F-BBAA-70F9C4BE30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5453" y="4831193"/>
            <a:ext cx="1586835" cy="1648320"/>
          </a:xfrm>
          <a:prstGeom prst="rect">
            <a:avLst/>
          </a:prstGeom>
          <a:noFill/>
          <a:ln w="12700">
            <a:solidFill>
              <a:srgbClr val="0066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14454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FD43CAEA-996B-4D94-B1BC-3BD54716A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995" y="170183"/>
            <a:ext cx="8731083" cy="462603"/>
          </a:xfrm>
        </p:spPr>
        <p:txBody>
          <a:bodyPr/>
          <a:lstStyle/>
          <a:p>
            <a:r>
              <a:rPr lang="en-US" altLang="ko-KR" dirty="0">
                <a:latin typeface="산돌고딕 L" panose="02030504000101010101" pitchFamily="18" charset="-127"/>
                <a:ea typeface="산돌고딕 L" panose="02030504000101010101" pitchFamily="18" charset="-127"/>
              </a:rPr>
              <a:t>IV </a:t>
            </a:r>
            <a:r>
              <a:rPr lang="ko-KR" altLang="en-US" dirty="0"/>
              <a:t>신호최적화를 위한 교통 데이터 확장 구축 </a:t>
            </a:r>
            <a:r>
              <a:rPr lang="en-US" altLang="ko-KR" dirty="0"/>
              <a:t>(3/6) (4</a:t>
            </a:r>
            <a:r>
              <a:rPr lang="ko-KR" altLang="en-US" dirty="0"/>
              <a:t>차년도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4098" name="그림 25">
            <a:extLst>
              <a:ext uri="{FF2B5EF4-FFF2-40B4-BE49-F238E27FC236}">
                <a16:creationId xmlns:a16="http://schemas.microsoft.com/office/drawing/2014/main" id="{23667045-B70F-4820-B484-576134C8DD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6268" y="1916165"/>
            <a:ext cx="2061612" cy="21169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그림 23">
            <a:extLst>
              <a:ext uri="{FF2B5EF4-FFF2-40B4-BE49-F238E27FC236}">
                <a16:creationId xmlns:a16="http://schemas.microsoft.com/office/drawing/2014/main" id="{8E5FF0F3-EF58-4CF9-9C2F-1E9C764CFB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6268" y="4216882"/>
            <a:ext cx="2061612" cy="23197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그림 24">
            <a:extLst>
              <a:ext uri="{FF2B5EF4-FFF2-40B4-BE49-F238E27FC236}">
                <a16:creationId xmlns:a16="http://schemas.microsoft.com/office/drawing/2014/main" id="{126D217C-8FB7-4C1E-B598-AC6D144F28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595" y="4394763"/>
            <a:ext cx="2568575" cy="195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C43FBF29-5C36-4DF9-8BAC-8F85BE57B6E4}"/>
              </a:ext>
            </a:extLst>
          </p:cNvPr>
          <p:cNvSpPr/>
          <p:nvPr/>
        </p:nvSpPr>
        <p:spPr>
          <a:xfrm>
            <a:off x="1" y="922486"/>
            <a:ext cx="9144000" cy="62716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EDCC111-C080-4EE4-8EB4-339A3F6A8CB1}"/>
              </a:ext>
            </a:extLst>
          </p:cNvPr>
          <p:cNvSpPr/>
          <p:nvPr/>
        </p:nvSpPr>
        <p:spPr>
          <a:xfrm>
            <a:off x="289972" y="1071362"/>
            <a:ext cx="331622" cy="32941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3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D07DC53-4DB9-4DCC-9869-80BD6053725F}"/>
              </a:ext>
            </a:extLst>
          </p:cNvPr>
          <p:cNvSpPr/>
          <p:nvPr/>
        </p:nvSpPr>
        <p:spPr>
          <a:xfrm>
            <a:off x="673547" y="1036015"/>
            <a:ext cx="803865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chemeClr val="bg1"/>
              </a:buClr>
              <a:defRPr/>
            </a:pPr>
            <a:r>
              <a:rPr lang="ko-KR" altLang="en-US" sz="2000" kern="0" spc="-100" dirty="0">
                <a:gradFill>
                  <a:gsLst>
                    <a:gs pos="0">
                      <a:srgbClr val="163F68"/>
                    </a:gs>
                    <a:gs pos="100000">
                      <a:srgbClr val="163F68"/>
                    </a:gs>
                  </a:gsLst>
                  <a:path path="shape">
                    <a:fillToRect l="50000" t="50000" r="50000" b="50000"/>
                  </a:path>
                </a:gradFill>
                <a:latin typeface="+mj-ea"/>
              </a:rPr>
              <a:t>대전</a:t>
            </a:r>
            <a:r>
              <a:rPr lang="en-US" altLang="ko-KR" sz="2000" kern="0" spc="-100" dirty="0">
                <a:gradFill>
                  <a:gsLst>
                    <a:gs pos="0">
                      <a:srgbClr val="163F68"/>
                    </a:gs>
                    <a:gs pos="100000">
                      <a:srgbClr val="163F68"/>
                    </a:gs>
                  </a:gsLst>
                  <a:path path="shape">
                    <a:fillToRect l="50000" t="50000" r="50000" b="50000"/>
                  </a:path>
                </a:gradFill>
                <a:latin typeface="+mj-ea"/>
              </a:rPr>
              <a:t>/</a:t>
            </a:r>
            <a:r>
              <a:rPr lang="ko-KR" altLang="en-US" sz="2000" kern="0" spc="-100" dirty="0">
                <a:gradFill>
                  <a:gsLst>
                    <a:gs pos="0">
                      <a:srgbClr val="163F68"/>
                    </a:gs>
                    <a:gs pos="100000">
                      <a:srgbClr val="163F68"/>
                    </a:gs>
                  </a:gsLst>
                  <a:path path="shape">
                    <a:fillToRect l="50000" t="50000" r="50000" b="50000"/>
                  </a:path>
                </a:gradFill>
                <a:latin typeface="+mj-ea"/>
              </a:rPr>
              <a:t>세종 </a:t>
            </a:r>
            <a:r>
              <a:rPr lang="en-US" altLang="ko-KR" sz="2000" kern="0" spc="-100" dirty="0">
                <a:gradFill>
                  <a:gsLst>
                    <a:gs pos="0">
                      <a:srgbClr val="163F68"/>
                    </a:gs>
                    <a:gs pos="100000">
                      <a:srgbClr val="163F68"/>
                    </a:gs>
                  </a:gsLst>
                  <a:path path="shape">
                    <a:fillToRect l="50000" t="50000" r="50000" b="50000"/>
                  </a:path>
                </a:gradFill>
                <a:latin typeface="+mj-ea"/>
              </a:rPr>
              <a:t>SALT </a:t>
            </a:r>
            <a:r>
              <a:rPr lang="ko-KR" altLang="en-US" sz="2000" kern="0" spc="-100" dirty="0">
                <a:gradFill>
                  <a:gsLst>
                    <a:gs pos="0">
                      <a:srgbClr val="163F68"/>
                    </a:gs>
                    <a:gs pos="100000">
                      <a:srgbClr val="163F68"/>
                    </a:gs>
                  </a:gsLst>
                  <a:path path="shape">
                    <a:fillToRect l="50000" t="50000" r="50000" b="50000"/>
                  </a:path>
                </a:gradFill>
                <a:latin typeface="+mj-ea"/>
              </a:rPr>
              <a:t>데이터 조회 </a:t>
            </a:r>
            <a:r>
              <a:rPr lang="en-US" altLang="ko-KR" sz="2000" kern="0" spc="-100" dirty="0">
                <a:gradFill>
                  <a:gsLst>
                    <a:gs pos="0">
                      <a:srgbClr val="163F68"/>
                    </a:gs>
                    <a:gs pos="100000">
                      <a:srgbClr val="163F68"/>
                    </a:gs>
                  </a:gsLst>
                  <a:path path="shape">
                    <a:fillToRect l="50000" t="50000" r="50000" b="50000"/>
                  </a:path>
                </a:gradFill>
                <a:latin typeface="+mj-ea"/>
              </a:rPr>
              <a:t>API </a:t>
            </a:r>
            <a:r>
              <a:rPr lang="ko-KR" altLang="en-US" sz="2000" kern="0" spc="-100" dirty="0">
                <a:gradFill>
                  <a:gsLst>
                    <a:gs pos="0">
                      <a:srgbClr val="163F68"/>
                    </a:gs>
                    <a:gs pos="100000">
                      <a:srgbClr val="163F68"/>
                    </a:gs>
                  </a:gsLst>
                  <a:path path="shape">
                    <a:fillToRect l="50000" t="50000" r="50000" b="50000"/>
                  </a:path>
                </a:gradFill>
                <a:latin typeface="+mj-ea"/>
              </a:rPr>
              <a:t>기능 추가</a:t>
            </a:r>
            <a:endParaRPr lang="ko-KR" altLang="en-US" sz="2000" spc="-150" dirty="0">
              <a:ln>
                <a:solidFill>
                  <a:schemeClr val="bg1">
                    <a:alpha val="500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669C890-0655-445E-B51C-A23BA5777EAC}"/>
              </a:ext>
            </a:extLst>
          </p:cNvPr>
          <p:cNvSpPr txBox="1"/>
          <p:nvPr/>
        </p:nvSpPr>
        <p:spPr>
          <a:xfrm>
            <a:off x="306446" y="2261883"/>
            <a:ext cx="3974872" cy="1815299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txBody>
          <a:bodyPr wrap="square" lIns="91428" tIns="72000" rIns="91428" bIns="45714" rtlCol="0">
            <a:noAutofit/>
          </a:bodyPr>
          <a:lstStyle/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z="900" dirty="0"/>
          </a:p>
          <a:p>
            <a:pPr>
              <a:lnSpc>
                <a:spcPct val="120000"/>
              </a:lnSpc>
            </a:pPr>
            <a:endParaRPr lang="en-US" altLang="ko-KR" sz="9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FC82455-9DC6-41E4-9C93-308BC7DB6AF7}"/>
              </a:ext>
            </a:extLst>
          </p:cNvPr>
          <p:cNvSpPr txBox="1"/>
          <p:nvPr/>
        </p:nvSpPr>
        <p:spPr>
          <a:xfrm>
            <a:off x="320463" y="1952809"/>
            <a:ext cx="3974309" cy="30907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 lIns="91428" tIns="45714" rIns="91428" bIns="45714" rtlCol="0" anchor="ctr" anchorCtr="0">
            <a:noAutofit/>
          </a:bodyPr>
          <a:lstStyle>
            <a:defPPr>
              <a:defRPr lang="en-US"/>
            </a:defPPr>
            <a:lvl1pPr marR="0" lvl="0" algn="ctr" fontAlgn="base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defRPr sz="1200">
                <a:latin typeface="+mn-ea"/>
              </a:defRPr>
            </a:lvl1pPr>
          </a:lstStyle>
          <a:p>
            <a:r>
              <a:rPr lang="ko-KR" altLang="en-US" dirty="0"/>
              <a:t>지도 영역 설정 다운로드 옵션 추가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34F08C7-DBE7-4FDD-B69D-922148B66F6B}"/>
              </a:ext>
            </a:extLst>
          </p:cNvPr>
          <p:cNvSpPr txBox="1"/>
          <p:nvPr/>
        </p:nvSpPr>
        <p:spPr>
          <a:xfrm>
            <a:off x="424249" y="2423590"/>
            <a:ext cx="18909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indent="-135831" defTabSz="782865" fontAlgn="base">
              <a:spcBef>
                <a:spcPct val="0"/>
              </a:spcBef>
              <a:spcAft>
                <a:spcPct val="0"/>
              </a:spcAft>
              <a:buClr>
                <a:schemeClr val="bg1">
                  <a:lumMod val="65000"/>
                </a:schemeClr>
              </a:buClr>
              <a:buSzPct val="80000"/>
              <a:tabLst>
                <a:tab pos="2020779" algn="l"/>
                <a:tab pos="4239346" algn="l"/>
              </a:tabLst>
              <a:defRPr kumimoji="1" sz="1100" b="1" spc="-23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defRPr>
            </a:lvl1pPr>
          </a:lstStyle>
          <a:p>
            <a:r>
              <a:rPr lang="en-US" altLang="ko-KR" dirty="0"/>
              <a:t>▶ </a:t>
            </a:r>
            <a:r>
              <a:rPr lang="ko-KR" altLang="en-US" dirty="0"/>
              <a:t>시나리오 다운로드 옵션</a:t>
            </a:r>
            <a:endParaRPr lang="en-US" altLang="ko-KR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D380C04-A644-48AE-9580-5ED90B7E76D5}"/>
              </a:ext>
            </a:extLst>
          </p:cNvPr>
          <p:cNvSpPr txBox="1"/>
          <p:nvPr/>
        </p:nvSpPr>
        <p:spPr>
          <a:xfrm>
            <a:off x="565625" y="2782948"/>
            <a:ext cx="3514978" cy="1090750"/>
          </a:xfrm>
          <a:prstGeom prst="rect">
            <a:avLst/>
          </a:prstGeom>
          <a:noFill/>
          <a:ln w="3175">
            <a:noFill/>
          </a:ln>
        </p:spPr>
        <p:txBody>
          <a:bodyPr wrap="square" lIns="91428" tIns="72000" rIns="91428" bIns="45714" rtlCol="0">
            <a:noAutofit/>
          </a:bodyPr>
          <a:lstStyle>
            <a:defPPr>
              <a:defRPr lang="en-US"/>
            </a:defPPr>
            <a:lvl1pPr marL="171450" marR="0" lvl="0" indent="-171450" fontAlgn="base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 sz="1100" b="0">
                <a:latin typeface="+mn-ea"/>
              </a:defRPr>
            </a:lvl1pPr>
            <a:lvl2pPr marL="188550" lvl="1">
              <a:lnSpc>
                <a:spcPct val="120000"/>
              </a:lnSpc>
              <a:defRPr sz="1200">
                <a:latin typeface="+mn-ea"/>
              </a:defRPr>
            </a:lvl2pPr>
          </a:lstStyle>
          <a:p>
            <a:r>
              <a:rPr lang="ko-KR" altLang="en-US" dirty="0"/>
              <a:t>다운로드 요청</a:t>
            </a:r>
            <a:r>
              <a:rPr lang="en-US" altLang="ko-KR" dirty="0"/>
              <a:t> (</a:t>
            </a:r>
            <a:r>
              <a:rPr lang="ko-KR" altLang="en-US" dirty="0"/>
              <a:t>기존 기능</a:t>
            </a:r>
            <a:r>
              <a:rPr lang="en-US" altLang="ko-KR" dirty="0"/>
              <a:t>)</a:t>
            </a:r>
          </a:p>
          <a:p>
            <a:pPr marL="0" indent="0">
              <a:buNone/>
            </a:pPr>
            <a:r>
              <a:rPr lang="en-US" altLang="ko-KR" dirty="0"/>
              <a:t>    - </a:t>
            </a:r>
            <a:r>
              <a:rPr lang="ko-KR" altLang="en-US" dirty="0"/>
              <a:t>선택한 </a:t>
            </a:r>
            <a:r>
              <a:rPr lang="en-US" altLang="ko-KR" dirty="0"/>
              <a:t>Rectangle </a:t>
            </a:r>
            <a:r>
              <a:rPr lang="ko-KR" altLang="en-US" dirty="0"/>
              <a:t>영역의 시나리오 파일 생성</a:t>
            </a:r>
          </a:p>
          <a:p>
            <a:r>
              <a:rPr lang="en-US" altLang="ko-KR" dirty="0"/>
              <a:t>‘</a:t>
            </a:r>
            <a:r>
              <a:rPr lang="ko-KR" altLang="en-US" dirty="0" err="1"/>
              <a:t>동기반</a:t>
            </a:r>
            <a:r>
              <a:rPr lang="en-US" altLang="ko-KR" dirty="0"/>
              <a:t>'</a:t>
            </a:r>
            <a:r>
              <a:rPr lang="ko-KR" altLang="en-US" dirty="0"/>
              <a:t> 다운로드 요청 </a:t>
            </a:r>
            <a:r>
              <a:rPr lang="en-US" altLang="ko-KR" dirty="0"/>
              <a:t>(</a:t>
            </a:r>
            <a:r>
              <a:rPr lang="ko-KR" altLang="en-US" dirty="0"/>
              <a:t>신규 기능</a:t>
            </a:r>
            <a:r>
              <a:rPr lang="en-US" altLang="ko-KR" dirty="0"/>
              <a:t>)</a:t>
            </a:r>
          </a:p>
          <a:p>
            <a:pPr marL="0" indent="0">
              <a:buNone/>
            </a:pPr>
            <a:r>
              <a:rPr lang="en-US" altLang="ko-KR" dirty="0"/>
              <a:t>    - </a:t>
            </a:r>
            <a:r>
              <a:rPr lang="ko-KR" altLang="en-US" dirty="0"/>
              <a:t>선택한 </a:t>
            </a:r>
            <a:r>
              <a:rPr lang="en-US" altLang="ko-KR" dirty="0"/>
              <a:t>Rectangle </a:t>
            </a:r>
            <a:r>
              <a:rPr lang="ko-KR" altLang="en-US" dirty="0"/>
              <a:t>영역의 시나리오 파일 생성</a:t>
            </a:r>
          </a:p>
        </p:txBody>
      </p:sp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C22350CF-D813-4C07-BA83-C0C19D82263F}"/>
              </a:ext>
            </a:extLst>
          </p:cNvPr>
          <p:cNvCxnSpPr>
            <a:stCxn id="4100" idx="3"/>
            <a:endCxn id="4098" idx="1"/>
          </p:cNvCxnSpPr>
          <p:nvPr/>
        </p:nvCxnSpPr>
        <p:spPr>
          <a:xfrm flipV="1">
            <a:off x="3578170" y="2974622"/>
            <a:ext cx="2828098" cy="239962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36D8F5C-CB1E-40E0-8268-6F9EABF28A28}"/>
              </a:ext>
            </a:extLst>
          </p:cNvPr>
          <p:cNvCxnSpPr>
            <a:stCxn id="4100" idx="3"/>
            <a:endCxn id="4099" idx="1"/>
          </p:cNvCxnSpPr>
          <p:nvPr/>
        </p:nvCxnSpPr>
        <p:spPr>
          <a:xfrm>
            <a:off x="3578170" y="5374251"/>
            <a:ext cx="2828098" cy="25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934CAD05-38E4-4204-8AAF-6EFB27ABCCB0}"/>
              </a:ext>
            </a:extLst>
          </p:cNvPr>
          <p:cNvSpPr/>
          <p:nvPr/>
        </p:nvSpPr>
        <p:spPr>
          <a:xfrm>
            <a:off x="4755781" y="2219148"/>
            <a:ext cx="1620099" cy="489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+mn-ea"/>
              </a:rPr>
              <a:t>기존 시나리오</a:t>
            </a:r>
            <a:endParaRPr lang="en-US" altLang="ko-KR" sz="1200" dirty="0">
              <a:latin typeface="+mn-ea"/>
            </a:endParaRPr>
          </a:p>
          <a:p>
            <a:pPr algn="ctr"/>
            <a:r>
              <a:rPr lang="ko-KR" altLang="en-US" sz="1200" dirty="0">
                <a:latin typeface="+mn-ea"/>
              </a:rPr>
              <a:t>다운로드 결과</a:t>
            </a: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6644D47D-E974-41CE-ABA9-9C1F64289845}"/>
              </a:ext>
            </a:extLst>
          </p:cNvPr>
          <p:cNvSpPr/>
          <p:nvPr/>
        </p:nvSpPr>
        <p:spPr>
          <a:xfrm>
            <a:off x="4755782" y="5565925"/>
            <a:ext cx="1620099" cy="489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+mn-ea"/>
              </a:rPr>
              <a:t>'</a:t>
            </a:r>
            <a:r>
              <a:rPr lang="ko-KR" altLang="en-US" sz="1200" dirty="0" err="1">
                <a:latin typeface="+mn-ea"/>
              </a:rPr>
              <a:t>동기반</a:t>
            </a:r>
            <a:r>
              <a:rPr lang="ko-KR" altLang="en-US" sz="1200" dirty="0">
                <a:latin typeface="+mn-ea"/>
              </a:rPr>
              <a:t> 요청</a:t>
            </a:r>
            <a:r>
              <a:rPr lang="en-US" altLang="ko-KR" sz="1200" dirty="0">
                <a:latin typeface="+mn-ea"/>
              </a:rPr>
              <a:t>’</a:t>
            </a:r>
            <a:r>
              <a:rPr lang="ko-KR" altLang="en-US" sz="1200" dirty="0">
                <a:latin typeface="+mn-ea"/>
              </a:rPr>
              <a:t>옵션</a:t>
            </a:r>
            <a:endParaRPr lang="en-US" altLang="ko-KR" sz="1200" dirty="0">
              <a:latin typeface="+mn-ea"/>
            </a:endParaRPr>
          </a:p>
          <a:p>
            <a:pPr algn="ctr"/>
            <a:r>
              <a:rPr lang="ko-KR" altLang="en-US" sz="1200" dirty="0">
                <a:latin typeface="+mn-ea"/>
              </a:rPr>
              <a:t>반영 다운로드 결과</a:t>
            </a:r>
          </a:p>
        </p:txBody>
      </p:sp>
    </p:spTree>
    <p:extLst>
      <p:ext uri="{BB962C8B-B14F-4D97-AF65-F5344CB8AC3E}">
        <p14:creationId xmlns:p14="http://schemas.microsoft.com/office/powerpoint/2010/main" val="14602906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9F5F14EB-0312-4D14-8606-2008981A55B0}"/>
              </a:ext>
            </a:extLst>
          </p:cNvPr>
          <p:cNvSpPr/>
          <p:nvPr/>
        </p:nvSpPr>
        <p:spPr>
          <a:xfrm>
            <a:off x="1" y="922486"/>
            <a:ext cx="9144000" cy="62716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/>
          </a:p>
        </p:txBody>
      </p:sp>
      <p:sp>
        <p:nvSpPr>
          <p:cNvPr id="2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0799C04-D022-4565-99EA-7CFC03027DD7}"/>
              </a:ext>
            </a:extLst>
          </p:cNvPr>
          <p:cNvSpPr/>
          <p:nvPr/>
        </p:nvSpPr>
        <p:spPr>
          <a:xfrm>
            <a:off x="289972" y="1071362"/>
            <a:ext cx="331622" cy="32941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4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6BB7325-EF48-4C3D-BFFB-D835DC4CE2FC}"/>
              </a:ext>
            </a:extLst>
          </p:cNvPr>
          <p:cNvSpPr/>
          <p:nvPr/>
        </p:nvSpPr>
        <p:spPr>
          <a:xfrm>
            <a:off x="673547" y="1036015"/>
            <a:ext cx="803865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 버전 별 </a:t>
            </a:r>
            <a:r>
              <a:rPr lang="en-US" altLang="ko-KR" sz="20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Uniq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DB 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및 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Rest API 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서비스 분리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9477E47-CF01-4730-9B1A-F1F41751EBE7}"/>
              </a:ext>
            </a:extLst>
          </p:cNvPr>
          <p:cNvSpPr/>
          <p:nvPr/>
        </p:nvSpPr>
        <p:spPr>
          <a:xfrm>
            <a:off x="431800" y="1668734"/>
            <a:ext cx="22509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Clr>
                <a:schemeClr val="bg1"/>
              </a:buClr>
              <a:defRPr/>
            </a:pPr>
            <a:r>
              <a:rPr lang="en-US" altLang="ko-KR" dirty="0">
                <a:ln>
                  <a:solidFill>
                    <a:schemeClr val="bg1">
                      <a:alpha val="500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Rest API </a:t>
            </a:r>
            <a:r>
              <a:rPr lang="ko-KR" altLang="en-US" dirty="0">
                <a:ln>
                  <a:solidFill>
                    <a:schemeClr val="bg1">
                      <a:alpha val="500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서비스</a:t>
            </a:r>
            <a:r>
              <a:rPr lang="en-US" altLang="ko-KR" dirty="0">
                <a:ln>
                  <a:solidFill>
                    <a:schemeClr val="bg1">
                      <a:alpha val="500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>
                <a:ln>
                  <a:solidFill>
                    <a:schemeClr val="bg1">
                      <a:alpha val="500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정보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8D3A57F-5D15-440E-8F44-38DF4CF43727}"/>
              </a:ext>
            </a:extLst>
          </p:cNvPr>
          <p:cNvCxnSpPr>
            <a:cxnSpLocks/>
          </p:cNvCxnSpPr>
          <p:nvPr/>
        </p:nvCxnSpPr>
        <p:spPr>
          <a:xfrm>
            <a:off x="433598" y="1753388"/>
            <a:ext cx="0" cy="200025"/>
          </a:xfrm>
          <a:prstGeom prst="line">
            <a:avLst/>
          </a:prstGeom>
          <a:ln w="38100">
            <a:solidFill>
              <a:srgbClr val="4472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-</a:t>
            </a:r>
            <a:fld id="{320A176E-8019-4060-9F7F-1D87BA958B2F}" type="slidenum">
              <a:rPr lang="ko-KR" altLang="en-US" smtClean="0"/>
              <a:pPr/>
              <a:t>15</a:t>
            </a:fld>
            <a:r>
              <a:rPr lang="en-US" altLang="ko-KR"/>
              <a:t>-</a:t>
            </a:r>
            <a:endParaRPr lang="ko-KR" altLang="en-US" dirty="0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90F05832-BB41-429F-AEC0-376A429ACAA0}"/>
              </a:ext>
            </a:extLst>
          </p:cNvPr>
          <p:cNvGraphicFramePr>
            <a:graphicFrameLocks noGrp="1"/>
          </p:cNvGraphicFramePr>
          <p:nvPr/>
        </p:nvGraphicFramePr>
        <p:xfrm>
          <a:off x="431801" y="2060847"/>
          <a:ext cx="8461374" cy="424787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945324">
                  <a:extLst>
                    <a:ext uri="{9D8B030D-6E8A-4147-A177-3AD203B41FA5}">
                      <a16:colId xmlns:a16="http://schemas.microsoft.com/office/drawing/2014/main" val="3891009535"/>
                    </a:ext>
                  </a:extLst>
                </a:gridCol>
                <a:gridCol w="708267">
                  <a:extLst>
                    <a:ext uri="{9D8B030D-6E8A-4147-A177-3AD203B41FA5}">
                      <a16:colId xmlns:a16="http://schemas.microsoft.com/office/drawing/2014/main" val="3634048507"/>
                    </a:ext>
                  </a:extLst>
                </a:gridCol>
                <a:gridCol w="991573">
                  <a:extLst>
                    <a:ext uri="{9D8B030D-6E8A-4147-A177-3AD203B41FA5}">
                      <a16:colId xmlns:a16="http://schemas.microsoft.com/office/drawing/2014/main" val="3214338204"/>
                    </a:ext>
                  </a:extLst>
                </a:gridCol>
                <a:gridCol w="1062399">
                  <a:extLst>
                    <a:ext uri="{9D8B030D-6E8A-4147-A177-3AD203B41FA5}">
                      <a16:colId xmlns:a16="http://schemas.microsoft.com/office/drawing/2014/main" val="1266560818"/>
                    </a:ext>
                  </a:extLst>
                </a:gridCol>
                <a:gridCol w="2833066">
                  <a:extLst>
                    <a:ext uri="{9D8B030D-6E8A-4147-A177-3AD203B41FA5}">
                      <a16:colId xmlns:a16="http://schemas.microsoft.com/office/drawing/2014/main" val="559975795"/>
                    </a:ext>
                  </a:extLst>
                </a:gridCol>
                <a:gridCol w="920745">
                  <a:extLst>
                    <a:ext uri="{9D8B030D-6E8A-4147-A177-3AD203B41FA5}">
                      <a16:colId xmlns:a16="http://schemas.microsoft.com/office/drawing/2014/main" val="410203518"/>
                    </a:ext>
                  </a:extLst>
                </a:gridCol>
              </a:tblGrid>
              <a:tr h="867629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 err="1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RestAPI</a:t>
                      </a:r>
                      <a:endParaRPr lang="en-US" sz="1200" kern="0" spc="0" dirty="0">
                        <a:solidFill>
                          <a:schemeClr val="tx1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 err="1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서비스</a:t>
                      </a:r>
                      <a:r>
                        <a:rPr lang="en-US" sz="1200" kern="0" spc="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 </a:t>
                      </a:r>
                      <a:r>
                        <a:rPr lang="en-US" sz="1200" kern="0" spc="0" dirty="0" err="1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구분</a:t>
                      </a:r>
                      <a:endParaRPr lang="ko-KR" altLang="en-US" sz="1200" kern="0" spc="0" dirty="0">
                        <a:solidFill>
                          <a:schemeClr val="tx1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포트 구분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0" spc="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타겟</a:t>
                      </a:r>
                      <a:r>
                        <a:rPr lang="en-US" altLang="ko-KR" sz="1200" kern="0" spc="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 DB</a:t>
                      </a:r>
                      <a:endParaRPr lang="ko-KR" altLang="en-US" sz="1200" kern="0" spc="0" dirty="0">
                        <a:solidFill>
                          <a:schemeClr val="tx1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0" spc="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SK T-Map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0" spc="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도로망 버전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0" spc="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TOD </a:t>
                      </a:r>
                      <a:r>
                        <a:rPr lang="ko-KR" altLang="en-US" sz="1200" kern="0" spc="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처리 상세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0" spc="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신호</a:t>
                      </a:r>
                      <a:r>
                        <a:rPr lang="en-US" altLang="ko-KR" sz="1200" kern="0" spc="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 DB </a:t>
                      </a:r>
                      <a:r>
                        <a:rPr lang="en-US" altLang="ko-KR" sz="1200" kern="0" spc="0" dirty="0" err="1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MinGreen</a:t>
                      </a:r>
                      <a:endParaRPr lang="en-US" altLang="ko-KR" sz="1200" kern="0" spc="0" dirty="0">
                        <a:solidFill>
                          <a:schemeClr val="tx1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0" spc="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계산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6566111"/>
                  </a:ext>
                </a:extLst>
              </a:tr>
              <a:tr h="1337445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http://101.79.1.111:</a:t>
                      </a:r>
                      <a:r>
                        <a:rPr lang="en-US" sz="1100" kern="0" spc="0" dirty="0">
                          <a:solidFill>
                            <a:srgbClr val="FF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9090</a:t>
                      </a:r>
                      <a:r>
                        <a:rPr lang="en-US" sz="1100" kern="0" spc="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/restapi/main</a:t>
                      </a:r>
                      <a:endParaRPr lang="ko-KR" altLang="en-US" sz="1100" kern="0" spc="0" dirty="0">
                        <a:solidFill>
                          <a:schemeClr val="tx1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68580" marR="6858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9090</a:t>
                      </a:r>
                      <a:endParaRPr lang="ko-KR" altLang="en-US" sz="1100" kern="0" spc="0" dirty="0">
                        <a:solidFill>
                          <a:schemeClr val="tx1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etri_city_db</a:t>
                      </a:r>
                      <a:endParaRPr lang="ko-KR" altLang="en-US" sz="1100" kern="0" spc="0">
                        <a:solidFill>
                          <a:schemeClr val="tx1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2022</a:t>
                      </a:r>
                    </a:p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SK T-Map</a:t>
                      </a:r>
                    </a:p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도로망</a:t>
                      </a:r>
                      <a:endParaRPr lang="en-US" altLang="ko-KR" sz="1100" kern="0" spc="0" dirty="0">
                        <a:solidFill>
                          <a:schemeClr val="tx1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업데이트</a:t>
                      </a: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SK T-map</a:t>
                      </a:r>
                      <a:r>
                        <a:rPr lang="ko-KR" altLang="en-US" sz="1100" kern="0" spc="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변경지역에 대한 도로망 업데이트</a:t>
                      </a:r>
                      <a:endParaRPr lang="en-US" altLang="ko-KR" sz="1100" kern="0" spc="0" dirty="0">
                        <a:solidFill>
                          <a:schemeClr val="tx1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  <a:p>
                      <a:pPr marL="0" marR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chemeClr val="tx1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  <a:p>
                      <a:pPr marL="0" marR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도로망 변경지역</a:t>
                      </a:r>
                      <a:r>
                        <a:rPr lang="en-US" sz="1100" kern="0" spc="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 TOD</a:t>
                      </a:r>
                      <a:r>
                        <a:rPr lang="ko-KR" altLang="en-US" sz="1100" kern="0" spc="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를</a:t>
                      </a:r>
                      <a:r>
                        <a:rPr lang="en-US" sz="1100" kern="0" spc="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 2022</a:t>
                      </a:r>
                      <a:r>
                        <a:rPr lang="ko-KR" altLang="en-US" sz="1100" kern="0" spc="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년 대전</a:t>
                      </a:r>
                      <a:r>
                        <a:rPr lang="en-US" sz="1100" kern="0" spc="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 TOD </a:t>
                      </a:r>
                      <a:r>
                        <a:rPr lang="ko-KR" altLang="en-US" sz="1100" kern="0" spc="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참조데이터 확인하여 교체</a:t>
                      </a:r>
                      <a:endParaRPr lang="en-US" altLang="ko-KR" sz="1100" kern="0" spc="0" dirty="0">
                        <a:solidFill>
                          <a:schemeClr val="tx1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  <a:p>
                      <a:pPr marL="0" marR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100" kern="0" spc="0" dirty="0" err="1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로드뷰</a:t>
                      </a:r>
                      <a:r>
                        <a:rPr lang="ko-KR" altLang="en-US" sz="1100" kern="0" spc="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 등 추가 확인</a:t>
                      </a:r>
                      <a:r>
                        <a:rPr lang="en-US" sz="1100" kern="0" spc="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)</a:t>
                      </a:r>
                      <a:endParaRPr lang="ko-KR" altLang="en-US" sz="1100" kern="0" spc="0" dirty="0">
                        <a:solidFill>
                          <a:schemeClr val="tx1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적용</a:t>
                      </a:r>
                    </a:p>
                  </a:txBody>
                  <a:tcPr marL="68580" marR="68580" anchor="ctr"/>
                </a:tc>
                <a:extLst>
                  <a:ext uri="{0D108BD9-81ED-4DB2-BD59-A6C34878D82A}">
                    <a16:rowId xmlns:a16="http://schemas.microsoft.com/office/drawing/2014/main" val="513634507"/>
                  </a:ext>
                </a:extLst>
              </a:tr>
              <a:tr h="1208131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http://101.79.1.111/restapi/main</a:t>
                      </a:r>
                      <a:endParaRPr lang="ko-KR" altLang="en-US" sz="1100" kern="0" spc="0" dirty="0">
                        <a:solidFill>
                          <a:schemeClr val="tx1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68580" marR="6858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80</a:t>
                      </a:r>
                      <a:endParaRPr lang="ko-KR" altLang="en-US" sz="1100" kern="0" spc="0">
                        <a:solidFill>
                          <a:schemeClr val="tx1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etri_develop</a:t>
                      </a:r>
                      <a:endParaRPr lang="ko-KR" altLang="en-US" sz="1100" kern="0" spc="0">
                        <a:solidFill>
                          <a:schemeClr val="tx1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2020</a:t>
                      </a:r>
                    </a:p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SK T-Map</a:t>
                      </a:r>
                    </a:p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도로망</a:t>
                      </a: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2022 </a:t>
                      </a:r>
                      <a:r>
                        <a:rPr lang="ko-KR" altLang="en-US" sz="1100" kern="0" spc="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대전 실증지역 한정 및</a:t>
                      </a:r>
                      <a:r>
                        <a:rPr lang="en-US" sz="1100" kern="0" spc="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 TOD </a:t>
                      </a:r>
                      <a:r>
                        <a:rPr lang="ko-KR" altLang="en-US" sz="1100" kern="0" spc="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업데이트</a:t>
                      </a:r>
                      <a:endParaRPr lang="en-US" altLang="ko-KR" sz="1100" kern="0" spc="0" dirty="0">
                        <a:solidFill>
                          <a:schemeClr val="tx1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  <a:p>
                      <a:pPr marL="0" marR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chemeClr val="tx1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  <a:p>
                      <a:pPr marL="0" marR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실증지역 내 신규</a:t>
                      </a:r>
                      <a:r>
                        <a:rPr lang="en-US" sz="1100" kern="0" spc="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 TOD</a:t>
                      </a:r>
                      <a:r>
                        <a:rPr lang="ko-KR" altLang="en-US" sz="1100" kern="0" spc="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의 경우</a:t>
                      </a:r>
                      <a:r>
                        <a:rPr lang="en-US" sz="1100" kern="0" spc="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 2022</a:t>
                      </a:r>
                      <a:r>
                        <a:rPr lang="ko-KR" altLang="en-US" sz="1100" kern="0" spc="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년 대전</a:t>
                      </a:r>
                      <a:r>
                        <a:rPr lang="en-US" sz="1100" kern="0" spc="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 TOD </a:t>
                      </a:r>
                      <a:r>
                        <a:rPr lang="ko-KR" altLang="en-US" sz="1100" kern="0" spc="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참고하여 일부 업데이트 됨</a:t>
                      </a:r>
                    </a:p>
                    <a:p>
                      <a:pPr marL="0" marR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100" kern="0" spc="0" dirty="0" err="1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과기대</a:t>
                      </a:r>
                      <a:r>
                        <a:rPr lang="ko-KR" altLang="en-US" sz="1100" kern="0" spc="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 네거리</a:t>
                      </a:r>
                      <a:r>
                        <a:rPr lang="en-US" sz="1100" kern="0" spc="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, </a:t>
                      </a:r>
                      <a:r>
                        <a:rPr lang="ko-KR" altLang="en-US" sz="1100" kern="0" spc="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원자력안전기술원 삼거리 등</a:t>
                      </a:r>
                      <a:r>
                        <a:rPr lang="en-US" sz="1100" kern="0" spc="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)</a:t>
                      </a:r>
                      <a:endParaRPr lang="ko-KR" altLang="en-US" sz="1100" kern="0" spc="0" dirty="0">
                        <a:solidFill>
                          <a:schemeClr val="tx1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적용</a:t>
                      </a:r>
                    </a:p>
                  </a:txBody>
                  <a:tcPr marL="68580" marR="68580" anchor="ctr"/>
                </a:tc>
                <a:extLst>
                  <a:ext uri="{0D108BD9-81ED-4DB2-BD59-A6C34878D82A}">
                    <a16:rowId xmlns:a16="http://schemas.microsoft.com/office/drawing/2014/main" val="3605759146"/>
                  </a:ext>
                </a:extLst>
              </a:tr>
              <a:tr h="834673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http://101.79.1.111:</a:t>
                      </a:r>
                      <a:r>
                        <a:rPr lang="en-US" sz="1100" kern="0" spc="0" dirty="0">
                          <a:solidFill>
                            <a:srgbClr val="FF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8080</a:t>
                      </a:r>
                      <a:r>
                        <a:rPr lang="en-US" sz="1100" kern="0" spc="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/restapi/main</a:t>
                      </a:r>
                      <a:endParaRPr lang="ko-KR" altLang="en-US" sz="1100" kern="0" spc="0" dirty="0">
                        <a:solidFill>
                          <a:schemeClr val="tx1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68580" marR="6858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8080</a:t>
                      </a:r>
                      <a:endParaRPr lang="ko-KR" altLang="en-US" sz="1100" kern="0" spc="0">
                        <a:solidFill>
                          <a:schemeClr val="tx1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 err="1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etri_test_db</a:t>
                      </a:r>
                      <a:endParaRPr lang="ko-KR" altLang="en-US" sz="1100" kern="0" spc="0" dirty="0">
                        <a:solidFill>
                          <a:schemeClr val="tx1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2020</a:t>
                      </a:r>
                    </a:p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SK T-Map</a:t>
                      </a:r>
                    </a:p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도로망</a:t>
                      </a:r>
                    </a:p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100" kern="0" spc="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최초구축</a:t>
                      </a:r>
                      <a:r>
                        <a:rPr lang="en-US" sz="1100" kern="0" spc="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 DB)</a:t>
                      </a:r>
                      <a:endParaRPr lang="ko-KR" altLang="en-US" sz="1100" kern="0" spc="0" dirty="0">
                        <a:solidFill>
                          <a:schemeClr val="tx1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최초</a:t>
                      </a:r>
                      <a:r>
                        <a:rPr lang="en-US" sz="1100" kern="0" spc="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 TOD </a:t>
                      </a:r>
                      <a:r>
                        <a:rPr lang="ko-KR" altLang="en-US" sz="1100" kern="0" spc="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매핑 구축</a:t>
                      </a:r>
                      <a:endParaRPr lang="en-US" altLang="ko-KR" sz="1100" kern="0" spc="0" dirty="0">
                        <a:solidFill>
                          <a:schemeClr val="tx1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  <a:p>
                      <a:pPr marL="0" marR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100" kern="0" spc="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현재는 거의 사용되지 않음</a:t>
                      </a:r>
                      <a:r>
                        <a:rPr lang="en-US" sz="1100" kern="0" spc="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)</a:t>
                      </a:r>
                      <a:endParaRPr lang="ko-KR" altLang="en-US" sz="1100" kern="0" spc="0" dirty="0">
                        <a:solidFill>
                          <a:schemeClr val="tx1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미적용</a:t>
                      </a:r>
                      <a:endParaRPr lang="en-US" altLang="ko-KR" sz="1100" kern="0" spc="0" dirty="0">
                        <a:solidFill>
                          <a:schemeClr val="tx1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100" kern="0" spc="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기존 방식</a:t>
                      </a:r>
                      <a:r>
                        <a:rPr lang="en-US" sz="1100" kern="0" spc="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)</a:t>
                      </a:r>
                      <a:endParaRPr lang="ko-KR" altLang="en-US" sz="1100" kern="0" spc="0" dirty="0">
                        <a:solidFill>
                          <a:schemeClr val="tx1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68580" marR="68580" anchor="ctr"/>
                </a:tc>
                <a:extLst>
                  <a:ext uri="{0D108BD9-81ED-4DB2-BD59-A6C34878D82A}">
                    <a16:rowId xmlns:a16="http://schemas.microsoft.com/office/drawing/2014/main" val="3582129448"/>
                  </a:ext>
                </a:extLst>
              </a:tr>
            </a:tbl>
          </a:graphicData>
        </a:graphic>
      </p:graphicFrame>
      <p:sp>
        <p:nvSpPr>
          <p:cNvPr id="14" name="제목 2">
            <a:extLst>
              <a:ext uri="{FF2B5EF4-FFF2-40B4-BE49-F238E27FC236}">
                <a16:creationId xmlns:a16="http://schemas.microsoft.com/office/drawing/2014/main" id="{C95BB86F-C6E8-4782-9711-5027EBDF9B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492" y="154144"/>
            <a:ext cx="8531016" cy="462603"/>
          </a:xfrm>
        </p:spPr>
        <p:txBody>
          <a:bodyPr/>
          <a:lstStyle/>
          <a:p>
            <a:r>
              <a:rPr lang="en-US" altLang="ko-KR" dirty="0">
                <a:latin typeface="산돌고딕 L" panose="02030504000101010101" pitchFamily="18" charset="-127"/>
                <a:ea typeface="산돌고딕 L" panose="02030504000101010101" pitchFamily="18" charset="-127"/>
              </a:rPr>
              <a:t>IV </a:t>
            </a:r>
            <a:r>
              <a:rPr lang="ko-KR" altLang="en-US" dirty="0"/>
              <a:t>신호최적화를 위한 교통 데이터 확장 구축 </a:t>
            </a:r>
            <a:r>
              <a:rPr lang="en-US" altLang="ko-KR" dirty="0"/>
              <a:t>(4/6) (4</a:t>
            </a:r>
            <a:r>
              <a:rPr lang="ko-KR" altLang="en-US" dirty="0"/>
              <a:t>차년도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323745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9F5F14EB-0312-4D14-8606-2008981A55B0}"/>
              </a:ext>
            </a:extLst>
          </p:cNvPr>
          <p:cNvSpPr/>
          <p:nvPr/>
        </p:nvSpPr>
        <p:spPr>
          <a:xfrm>
            <a:off x="1" y="922486"/>
            <a:ext cx="9144000" cy="62716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/>
          </a:p>
        </p:txBody>
      </p:sp>
      <p:sp>
        <p:nvSpPr>
          <p:cNvPr id="2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0799C04-D022-4565-99EA-7CFC03027DD7}"/>
              </a:ext>
            </a:extLst>
          </p:cNvPr>
          <p:cNvSpPr/>
          <p:nvPr/>
        </p:nvSpPr>
        <p:spPr>
          <a:xfrm>
            <a:off x="289972" y="1071362"/>
            <a:ext cx="331622" cy="32941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5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6BB7325-EF48-4C3D-BFFB-D835DC4CE2FC}"/>
              </a:ext>
            </a:extLst>
          </p:cNvPr>
          <p:cNvSpPr/>
          <p:nvPr/>
        </p:nvSpPr>
        <p:spPr>
          <a:xfrm>
            <a:off x="673547" y="1036015"/>
            <a:ext cx="803865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세종시 도로망 및 신호 정보 업데이트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3D661B1-3754-418A-8C00-6CA807E91653}"/>
              </a:ext>
            </a:extLst>
          </p:cNvPr>
          <p:cNvSpPr/>
          <p:nvPr/>
        </p:nvSpPr>
        <p:spPr>
          <a:xfrm>
            <a:off x="431800" y="2157821"/>
            <a:ext cx="926622" cy="1199752"/>
          </a:xfrm>
          <a:prstGeom prst="rect">
            <a:avLst/>
          </a:prstGeom>
          <a:solidFill>
            <a:srgbClr val="163F68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anchor="ctr" anchorCtr="0">
            <a:noAutofit/>
          </a:bodyPr>
          <a:lstStyle/>
          <a:p>
            <a:pPr algn="ctr"/>
            <a:r>
              <a:rPr lang="ko-KR" altLang="en-US" sz="1400" b="1" kern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세종시</a:t>
            </a:r>
            <a:endParaRPr lang="en-US" altLang="ko-KR" sz="1400" b="1" kern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sz="1400" b="1" kern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 </a:t>
            </a:r>
            <a:r>
              <a:rPr lang="ko-KR" altLang="en-US" sz="1400" b="1" kern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생활권</a:t>
            </a:r>
            <a:endParaRPr lang="en-US" altLang="ko-KR" sz="1400" b="1" kern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821F1821-DC95-4139-BC76-19C8B38494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7655697"/>
              </p:ext>
            </p:extLst>
          </p:nvPr>
        </p:nvGraphicFramePr>
        <p:xfrm>
          <a:off x="3491880" y="1956547"/>
          <a:ext cx="5256583" cy="4174973"/>
        </p:xfrm>
        <a:graphic>
          <a:graphicData uri="http://schemas.openxmlformats.org/drawingml/2006/table">
            <a:tbl>
              <a:tblPr/>
              <a:tblGrid>
                <a:gridCol w="5256583">
                  <a:extLst>
                    <a:ext uri="{9D8B030D-6E8A-4147-A177-3AD203B41FA5}">
                      <a16:colId xmlns:a16="http://schemas.microsoft.com/office/drawing/2014/main" val="877493310"/>
                    </a:ext>
                  </a:extLst>
                </a:gridCol>
              </a:tblGrid>
              <a:tr h="430557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세종시 도로망</a:t>
                      </a:r>
                      <a:r>
                        <a:rPr lang="en-US" altLang="ko-KR" sz="1600" kern="0" spc="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/</a:t>
                      </a:r>
                      <a:r>
                        <a:rPr lang="ko-KR" altLang="en-US" sz="1600" kern="0" spc="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신호 </a:t>
                      </a:r>
                      <a:r>
                        <a:rPr lang="en-US" altLang="ko-KR" sz="1600" kern="0" spc="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TOD </a:t>
                      </a:r>
                      <a:r>
                        <a:rPr lang="ko-KR" altLang="en-US" sz="1600" kern="0" spc="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업데이트 작업 내역</a:t>
                      </a:r>
                    </a:p>
                  </a:txBody>
                  <a:tcPr marL="60092" marR="60092" marT="16614" marB="166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4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7665157"/>
                  </a:ext>
                </a:extLst>
              </a:tr>
              <a:tr h="374441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kern="0" spc="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o </a:t>
                      </a:r>
                      <a:r>
                        <a:rPr lang="ko-KR" altLang="en-US" sz="1600" kern="0" spc="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세종시 도로망 및 </a:t>
                      </a:r>
                      <a:r>
                        <a:rPr lang="en-US" altLang="ko-KR" sz="1600" kern="0" spc="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TOD </a:t>
                      </a:r>
                      <a:r>
                        <a:rPr lang="ko-KR" altLang="en-US" sz="1600" kern="0" spc="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업데이트 범위</a:t>
                      </a:r>
                      <a:endParaRPr lang="en-US" altLang="ko-KR" sz="1600" kern="0" spc="0" dirty="0">
                        <a:solidFill>
                          <a:schemeClr val="tx1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kern="0" spc="0" dirty="0">
                        <a:solidFill>
                          <a:schemeClr val="tx1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kern="0" spc="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  - </a:t>
                      </a:r>
                      <a:r>
                        <a:rPr lang="ko-KR" altLang="en-US" sz="1600" kern="0" spc="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대상 범위 </a:t>
                      </a:r>
                      <a:r>
                        <a:rPr lang="en-US" altLang="ko-KR" sz="1600" kern="0" spc="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: 1~3 </a:t>
                      </a:r>
                      <a:r>
                        <a:rPr lang="ko-KR" altLang="en-US" sz="1600" kern="0" spc="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생활권</a:t>
                      </a:r>
                      <a:endParaRPr lang="en-US" altLang="ko-KR" sz="1600" kern="0" spc="0" dirty="0">
                        <a:solidFill>
                          <a:schemeClr val="tx1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  <a:p>
                      <a:pPr marL="0" marR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600" kern="0" spc="0" dirty="0">
                        <a:solidFill>
                          <a:schemeClr val="tx1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kern="0" spc="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 -  SK </a:t>
                      </a:r>
                      <a:r>
                        <a:rPr lang="ko-KR" altLang="en-US" sz="1600" kern="0" spc="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도로망 세종 </a:t>
                      </a:r>
                      <a:r>
                        <a:rPr lang="en-US" altLang="ko-KR" sz="1600" kern="0" spc="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1, 2, 3 </a:t>
                      </a:r>
                      <a:r>
                        <a:rPr lang="ko-KR" altLang="en-US" sz="1600" kern="0" spc="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생활권 링크 단위 업데이트</a:t>
                      </a:r>
                      <a:endParaRPr lang="en-US" altLang="ko-KR" sz="1600" kern="0" spc="0" dirty="0">
                        <a:solidFill>
                          <a:schemeClr val="tx1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kern="0" spc="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      (</a:t>
                      </a:r>
                      <a:r>
                        <a:rPr lang="ko-KR" altLang="en-US" sz="1600" kern="0" spc="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신규 </a:t>
                      </a:r>
                      <a:r>
                        <a:rPr lang="en-US" altLang="ko-KR" sz="1600" kern="0" spc="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NODE </a:t>
                      </a:r>
                      <a:r>
                        <a:rPr lang="ko-KR" altLang="en-US" sz="1600" kern="0" spc="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클러스터 화 및 </a:t>
                      </a:r>
                      <a:r>
                        <a:rPr lang="en-US" altLang="ko-KR" sz="1600" kern="0" spc="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Connection </a:t>
                      </a:r>
                      <a:r>
                        <a:rPr lang="ko-KR" altLang="en-US" sz="1600" kern="0" spc="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수정</a:t>
                      </a:r>
                      <a:r>
                        <a:rPr lang="en-US" altLang="ko-KR" sz="1600" kern="0" spc="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0" spc="0" dirty="0">
                          <a:solidFill>
                            <a:srgbClr val="FF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       </a:t>
                      </a:r>
                      <a:r>
                        <a:rPr lang="en-US" altLang="ko-KR" sz="1800" kern="0" spc="0" dirty="0">
                          <a:solidFill>
                            <a:srgbClr val="FF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en-US" altLang="ko-KR" sz="1800" kern="0" spc="0" dirty="0">
                          <a:solidFill>
                            <a:srgbClr val="FF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 2,904</a:t>
                      </a:r>
                      <a:r>
                        <a:rPr lang="ko-KR" altLang="en-US" sz="1800" kern="0" spc="0" dirty="0">
                          <a:solidFill>
                            <a:srgbClr val="FF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개 링크 단위 업데이트 완료</a:t>
                      </a:r>
                      <a:endParaRPr lang="en-US" altLang="ko-KR" sz="1800" kern="0" spc="0" dirty="0">
                        <a:solidFill>
                          <a:srgbClr val="FF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kern="0" spc="0" dirty="0">
                        <a:solidFill>
                          <a:schemeClr val="tx1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  <a:p>
                      <a:pPr marL="0" marR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kern="0" spc="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  - TOD </a:t>
                      </a:r>
                      <a:r>
                        <a:rPr lang="ko-KR" altLang="en-US" sz="1600" kern="0" spc="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업데이트 </a:t>
                      </a:r>
                      <a:r>
                        <a:rPr lang="en-US" altLang="ko-KR" sz="1600" kern="0" spc="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(TOD </a:t>
                      </a:r>
                      <a:r>
                        <a:rPr lang="ko-KR" altLang="en-US" sz="1600" kern="0" spc="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엑셀 기준</a:t>
                      </a:r>
                      <a:r>
                        <a:rPr lang="en-US" altLang="ko-KR" sz="1600" kern="0" spc="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)</a:t>
                      </a:r>
                    </a:p>
                    <a:p>
                      <a:pPr marL="0" marR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800" kern="0" spc="0" dirty="0">
                          <a:solidFill>
                            <a:srgbClr val="FF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       </a:t>
                      </a:r>
                      <a:r>
                        <a:rPr lang="en-US" altLang="ko-KR" sz="1800" kern="0" spc="0" dirty="0">
                          <a:solidFill>
                            <a:srgbClr val="FF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en-US" altLang="ko-KR" sz="1800" kern="0" spc="0" dirty="0">
                          <a:solidFill>
                            <a:srgbClr val="FF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 247</a:t>
                      </a:r>
                      <a:r>
                        <a:rPr lang="ko-KR" altLang="en-US" sz="1800" kern="0" spc="0" dirty="0">
                          <a:solidFill>
                            <a:srgbClr val="FF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개 교차로 신호 대상 업데이트 완료</a:t>
                      </a:r>
                      <a:endParaRPr lang="en-US" altLang="ko-KR" sz="1800" kern="0" spc="0" dirty="0">
                        <a:solidFill>
                          <a:srgbClr val="FF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  <a:p>
                      <a:pPr marL="0" marR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kern="0" spc="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  </a:t>
                      </a:r>
                    </a:p>
                  </a:txBody>
                  <a:tcPr marL="60092" marR="60092" marT="16614" marB="166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16421581"/>
                  </a:ext>
                </a:extLst>
              </a:tr>
            </a:tbl>
          </a:graphicData>
        </a:graphic>
      </p:graphicFrame>
      <p:sp>
        <p:nvSpPr>
          <p:cNvPr id="25" name="직사각형 24">
            <a:extLst>
              <a:ext uri="{FF2B5EF4-FFF2-40B4-BE49-F238E27FC236}">
                <a16:creationId xmlns:a16="http://schemas.microsoft.com/office/drawing/2014/main" id="{80F14EAE-ABF7-4C23-A998-BBB43280CA7A}"/>
              </a:ext>
            </a:extLst>
          </p:cNvPr>
          <p:cNvSpPr/>
          <p:nvPr/>
        </p:nvSpPr>
        <p:spPr>
          <a:xfrm>
            <a:off x="431800" y="3562112"/>
            <a:ext cx="926622" cy="1199752"/>
          </a:xfrm>
          <a:prstGeom prst="rect">
            <a:avLst/>
          </a:prstGeom>
          <a:solidFill>
            <a:srgbClr val="163F68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anchor="ctr" anchorCtr="0">
            <a:noAutofit/>
          </a:bodyPr>
          <a:lstStyle/>
          <a:p>
            <a:pPr algn="ctr"/>
            <a:r>
              <a:rPr lang="ko-KR" altLang="en-US" sz="1400" b="1" kern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세종시</a:t>
            </a:r>
            <a:endParaRPr lang="en-US" altLang="ko-KR" sz="1400" b="1" kern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sz="1400" b="1" kern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 </a:t>
            </a:r>
            <a:r>
              <a:rPr lang="ko-KR" altLang="en-US" sz="1400" b="1" kern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생활권</a:t>
            </a:r>
            <a:endParaRPr lang="en-US" altLang="ko-KR" sz="1400" b="1" kern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8490DF46-AF32-4009-85D3-76FAB32E7D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0430" y="3590365"/>
            <a:ext cx="1767222" cy="1156557"/>
          </a:xfrm>
          <a:prstGeom prst="rect">
            <a:avLst/>
          </a:prstGeom>
          <a:ln w="12700">
            <a:solidFill>
              <a:schemeClr val="bg1">
                <a:lumMod val="50000"/>
              </a:schemeClr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E463D30-78B9-4B4F-B7E9-D2B9C976D3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0430" y="1962612"/>
            <a:ext cx="1767222" cy="1590171"/>
          </a:xfrm>
          <a:prstGeom prst="rect">
            <a:avLst/>
          </a:prstGeom>
          <a:ln w="12700">
            <a:solidFill>
              <a:schemeClr val="bg1">
                <a:lumMod val="50000"/>
              </a:schemeClr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6EAA78F-5A65-4194-B2E7-86F0553433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0430" y="4786039"/>
            <a:ext cx="1767223" cy="1343768"/>
          </a:xfrm>
          <a:prstGeom prst="rect">
            <a:avLst/>
          </a:prstGeom>
          <a:ln w="12700">
            <a:solidFill>
              <a:schemeClr val="bg1">
                <a:lumMod val="50000"/>
              </a:schemeClr>
            </a:solidFill>
          </a:ln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10C09882-C7E2-4C8C-B03B-DEF8560A19BF}"/>
              </a:ext>
            </a:extLst>
          </p:cNvPr>
          <p:cNvSpPr/>
          <p:nvPr/>
        </p:nvSpPr>
        <p:spPr>
          <a:xfrm>
            <a:off x="431800" y="4858047"/>
            <a:ext cx="926622" cy="1199752"/>
          </a:xfrm>
          <a:prstGeom prst="rect">
            <a:avLst/>
          </a:prstGeom>
          <a:solidFill>
            <a:srgbClr val="163F68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anchor="ctr" anchorCtr="0">
            <a:noAutofit/>
          </a:bodyPr>
          <a:lstStyle/>
          <a:p>
            <a:pPr algn="ctr"/>
            <a:r>
              <a:rPr lang="ko-KR" altLang="en-US" sz="1400" b="1" kern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세종시</a:t>
            </a:r>
            <a:endParaRPr lang="en-US" altLang="ko-KR" sz="1400" b="1" kern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sz="1400" b="1" kern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 </a:t>
            </a:r>
            <a:r>
              <a:rPr lang="ko-KR" altLang="en-US" sz="1400" b="1" kern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생활권</a:t>
            </a:r>
            <a:endParaRPr lang="en-US" altLang="ko-KR" sz="1400" b="1" kern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9" name="제목 2">
            <a:extLst>
              <a:ext uri="{FF2B5EF4-FFF2-40B4-BE49-F238E27FC236}">
                <a16:creationId xmlns:a16="http://schemas.microsoft.com/office/drawing/2014/main" id="{EAD5F944-A014-4D56-82B3-A2FB8A07A7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492" y="154144"/>
            <a:ext cx="8531016" cy="462603"/>
          </a:xfrm>
        </p:spPr>
        <p:txBody>
          <a:bodyPr/>
          <a:lstStyle/>
          <a:p>
            <a:r>
              <a:rPr lang="en-US" altLang="ko-KR" dirty="0">
                <a:latin typeface="산돌고딕 L" panose="02030504000101010101" pitchFamily="18" charset="-127"/>
                <a:ea typeface="산돌고딕 L" panose="02030504000101010101" pitchFamily="18" charset="-127"/>
              </a:rPr>
              <a:t>IV </a:t>
            </a:r>
            <a:r>
              <a:rPr lang="ko-KR" altLang="en-US" dirty="0"/>
              <a:t>신호최적화를 위한 교통 데이터 확장 구축 </a:t>
            </a:r>
            <a:r>
              <a:rPr lang="en-US" altLang="ko-KR" dirty="0"/>
              <a:t>(5/6) (4</a:t>
            </a:r>
            <a:r>
              <a:rPr lang="ko-KR" altLang="en-US" dirty="0"/>
              <a:t>차년도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20233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5" grpId="0" animBg="1"/>
      <p:bldP spid="2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6F30008-3F37-4E60-B6AA-84E5A6F87B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800" y="2300614"/>
            <a:ext cx="2864874" cy="3711100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0B481386-4B72-40F1-95FA-614F722630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6977622"/>
              </p:ext>
            </p:extLst>
          </p:nvPr>
        </p:nvGraphicFramePr>
        <p:xfrm>
          <a:off x="3565526" y="2300614"/>
          <a:ext cx="5235574" cy="3693786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743076">
                  <a:extLst>
                    <a:ext uri="{9D8B030D-6E8A-4147-A177-3AD203B41FA5}">
                      <a16:colId xmlns:a16="http://schemas.microsoft.com/office/drawing/2014/main" val="4213423132"/>
                    </a:ext>
                  </a:extLst>
                </a:gridCol>
                <a:gridCol w="889000">
                  <a:extLst>
                    <a:ext uri="{9D8B030D-6E8A-4147-A177-3AD203B41FA5}">
                      <a16:colId xmlns:a16="http://schemas.microsoft.com/office/drawing/2014/main" val="3653440031"/>
                    </a:ext>
                  </a:extLst>
                </a:gridCol>
                <a:gridCol w="876300">
                  <a:extLst>
                    <a:ext uri="{9D8B030D-6E8A-4147-A177-3AD203B41FA5}">
                      <a16:colId xmlns:a16="http://schemas.microsoft.com/office/drawing/2014/main" val="4044624058"/>
                    </a:ext>
                  </a:extLst>
                </a:gridCol>
                <a:gridCol w="1727198">
                  <a:extLst>
                    <a:ext uri="{9D8B030D-6E8A-4147-A177-3AD203B41FA5}">
                      <a16:colId xmlns:a16="http://schemas.microsoft.com/office/drawing/2014/main" val="2469657165"/>
                    </a:ext>
                  </a:extLst>
                </a:gridCol>
              </a:tblGrid>
              <a:tr h="65781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구축 지역</a:t>
                      </a:r>
                    </a:p>
                  </a:txBody>
                  <a:tcPr marL="64770" marR="64770" marT="17907" marB="17907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완료</a:t>
                      </a:r>
                    </a:p>
                  </a:txBody>
                  <a:tcPr marL="64770" marR="64770" marT="17907" marB="17907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요청</a:t>
                      </a:r>
                    </a:p>
                  </a:txBody>
                  <a:tcPr marL="64770" marR="64770" marT="17907" marB="17907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비고</a:t>
                      </a:r>
                    </a:p>
                  </a:txBody>
                  <a:tcPr marL="64770" marR="64770" marT="17907" marB="17907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3507921"/>
                  </a:ext>
                </a:extLst>
              </a:tr>
              <a:tr h="692079">
                <a:tc>
                  <a:txBody>
                    <a:bodyPr/>
                    <a:lstStyle/>
                    <a:p>
                      <a:pPr marL="0" marR="0" indent="0" algn="ctr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대전시</a:t>
                      </a:r>
                      <a:endParaRPr lang="en-US" sz="1400" b="1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kern="0" spc="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1,507</a:t>
                      </a:r>
                      <a:endParaRPr lang="ko-KR" altLang="en-US" sz="1600" kern="0" spc="0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32026518"/>
                  </a:ext>
                </a:extLst>
              </a:tr>
              <a:tr h="977052">
                <a:tc>
                  <a:txBody>
                    <a:bodyPr/>
                    <a:lstStyle/>
                    <a:p>
                      <a:pPr marL="0" marR="0" indent="0" algn="ctr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세종시</a:t>
                      </a:r>
                      <a:endParaRPr lang="en-US" altLang="ko-KR" sz="1400" b="1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ctr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(1~3 </a:t>
                      </a: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생활권</a:t>
                      </a:r>
                      <a:r>
                        <a:rPr lang="en-US" altLang="ko-KR" sz="14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en-US" sz="1400" b="1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kern="0" spc="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247</a:t>
                      </a:r>
                      <a:endParaRPr lang="ko-KR" altLang="en-US" sz="1600" kern="0" spc="0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8374690"/>
                  </a:ext>
                </a:extLst>
              </a:tr>
              <a:tr h="692079">
                <a:tc>
                  <a:txBody>
                    <a:bodyPr/>
                    <a:lstStyle/>
                    <a:p>
                      <a:pPr marL="0" marR="0" indent="0" algn="ctr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세종시</a:t>
                      </a:r>
                      <a:endParaRPr lang="en-US" altLang="ko-KR" sz="1400" b="1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ctr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(4~6 </a:t>
                      </a: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생활권</a:t>
                      </a:r>
                      <a:r>
                        <a:rPr lang="en-US" altLang="ko-KR" sz="14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en-US" sz="1400" b="1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20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여건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4~6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생활권 신호정보</a:t>
                      </a:r>
                      <a:endParaRPr lang="en-US" altLang="ko-KR" sz="12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ctr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위치 수급 후 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1M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예상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46306544"/>
                  </a:ext>
                </a:extLst>
              </a:tr>
              <a:tr h="674762">
                <a:tc>
                  <a:txBody>
                    <a:bodyPr/>
                    <a:lstStyle/>
                    <a:p>
                      <a:pPr marL="0" marR="0" indent="0" algn="ctr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전체</a:t>
                      </a:r>
                      <a:endParaRPr lang="en-US" sz="1400" b="1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kern="0" spc="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1,754</a:t>
                      </a:r>
                      <a:endParaRPr lang="ko-KR" altLang="en-US" sz="1600" kern="0" spc="0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80546891"/>
                  </a:ext>
                </a:extLst>
              </a:tr>
            </a:tbl>
          </a:graphicData>
        </a:graphic>
      </p:graphicFrame>
      <p:sp>
        <p:nvSpPr>
          <p:cNvPr id="13" name="직사각형 12">
            <a:extLst>
              <a:ext uri="{FF2B5EF4-FFF2-40B4-BE49-F238E27FC236}">
                <a16:creationId xmlns:a16="http://schemas.microsoft.com/office/drawing/2014/main" id="{43BB82AD-1024-49EC-BF6B-72EEDFDC3402}"/>
              </a:ext>
            </a:extLst>
          </p:cNvPr>
          <p:cNvSpPr/>
          <p:nvPr/>
        </p:nvSpPr>
        <p:spPr>
          <a:xfrm>
            <a:off x="1" y="922486"/>
            <a:ext cx="9144000" cy="62716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3F88B0A-81AC-47A3-BB0E-642C0D3C6421}"/>
              </a:ext>
            </a:extLst>
          </p:cNvPr>
          <p:cNvSpPr/>
          <p:nvPr/>
        </p:nvSpPr>
        <p:spPr>
          <a:xfrm>
            <a:off x="289972" y="1071362"/>
            <a:ext cx="331622" cy="32941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6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56C504E-E572-4D99-8382-5BC402BD315B}"/>
              </a:ext>
            </a:extLst>
          </p:cNvPr>
          <p:cNvSpPr/>
          <p:nvPr/>
        </p:nvSpPr>
        <p:spPr>
          <a:xfrm>
            <a:off x="673547" y="1036015"/>
            <a:ext cx="803865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대전시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세종시 전체 데이터 업데이트 현황 및 추가 요청항목 정리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10B958B-2AC2-4E12-B6F8-E3611A7EC044}"/>
              </a:ext>
            </a:extLst>
          </p:cNvPr>
          <p:cNvSpPr/>
          <p:nvPr/>
        </p:nvSpPr>
        <p:spPr>
          <a:xfrm>
            <a:off x="431800" y="1668734"/>
            <a:ext cx="45223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Clr>
                <a:schemeClr val="bg1"/>
              </a:buClr>
              <a:defRPr/>
            </a:pPr>
            <a:r>
              <a:rPr lang="ko-KR" altLang="en-US" spc="-150" dirty="0">
                <a:ln>
                  <a:solidFill>
                    <a:schemeClr val="bg1">
                      <a:alpha val="500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대전</a:t>
            </a:r>
            <a:r>
              <a:rPr lang="en-US" altLang="ko-KR" spc="-150" dirty="0">
                <a:ln>
                  <a:solidFill>
                    <a:schemeClr val="bg1">
                      <a:alpha val="500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pc="-150" dirty="0">
                <a:ln>
                  <a:solidFill>
                    <a:schemeClr val="bg1">
                      <a:alpha val="500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세종시 </a:t>
            </a:r>
            <a:r>
              <a:rPr lang="ko-KR" altLang="ko-KR" spc="-150" dirty="0">
                <a:ln>
                  <a:solidFill>
                    <a:schemeClr val="bg1">
                      <a:alpha val="500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신호 데이터 업데이트</a:t>
            </a:r>
            <a:r>
              <a:rPr lang="en-US" altLang="ko-KR" spc="-150" dirty="0">
                <a:ln>
                  <a:solidFill>
                    <a:schemeClr val="bg1">
                      <a:alpha val="500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pc="-150" dirty="0">
                <a:ln>
                  <a:solidFill>
                    <a:schemeClr val="bg1">
                      <a:alpha val="500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현황 </a:t>
            </a:r>
            <a:r>
              <a:rPr lang="en-US" altLang="ko-KR" spc="-150" dirty="0">
                <a:ln>
                  <a:solidFill>
                    <a:schemeClr val="bg1">
                      <a:alpha val="500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(‘23.10.05)</a:t>
            </a:r>
            <a:r>
              <a:rPr lang="ko-KR" altLang="en-US" spc="-150" dirty="0">
                <a:ln>
                  <a:solidFill>
                    <a:schemeClr val="bg1">
                      <a:alpha val="500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0922A5BF-71E0-4B9F-8A22-B3576F9C53BC}"/>
              </a:ext>
            </a:extLst>
          </p:cNvPr>
          <p:cNvCxnSpPr>
            <a:cxnSpLocks/>
          </p:cNvCxnSpPr>
          <p:nvPr/>
        </p:nvCxnSpPr>
        <p:spPr>
          <a:xfrm>
            <a:off x="433598" y="1753388"/>
            <a:ext cx="0" cy="200025"/>
          </a:xfrm>
          <a:prstGeom prst="line">
            <a:avLst/>
          </a:prstGeom>
          <a:ln w="38100">
            <a:solidFill>
              <a:srgbClr val="4472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2">
            <a:extLst>
              <a:ext uri="{FF2B5EF4-FFF2-40B4-BE49-F238E27FC236}">
                <a16:creationId xmlns:a16="http://schemas.microsoft.com/office/drawing/2014/main" id="{56583D1C-A9CF-4444-AAB1-86C6B6ECE6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563" y="169863"/>
            <a:ext cx="8694737" cy="463550"/>
          </a:xfrm>
        </p:spPr>
        <p:txBody>
          <a:bodyPr/>
          <a:lstStyle/>
          <a:p>
            <a:r>
              <a:rPr lang="en-US" altLang="ko-KR" dirty="0">
                <a:latin typeface="산돌고딕 L" panose="02030504000101010101" pitchFamily="18" charset="-127"/>
                <a:ea typeface="산돌고딕 L" panose="02030504000101010101" pitchFamily="18" charset="-127"/>
              </a:rPr>
              <a:t>IV </a:t>
            </a:r>
            <a:r>
              <a:rPr lang="ko-KR" altLang="en-US" dirty="0"/>
              <a:t>신호최적화를 위한 교통 데이터 확장 구축 </a:t>
            </a:r>
            <a:r>
              <a:rPr lang="en-US" altLang="ko-KR" dirty="0"/>
              <a:t>(6/6) (4</a:t>
            </a:r>
            <a:r>
              <a:rPr lang="ko-KR" altLang="en-US" dirty="0"/>
              <a:t>차년도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274367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3050698" y="2073248"/>
            <a:ext cx="5720400" cy="4632598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txBody>
          <a:bodyPr wrap="square" lIns="91428" tIns="72000" rIns="91428" bIns="45714" rtlCol="0">
            <a:noAutofit/>
          </a:bodyPr>
          <a:lstStyle/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z="900" dirty="0"/>
          </a:p>
          <a:p>
            <a:pPr>
              <a:lnSpc>
                <a:spcPct val="120000"/>
              </a:lnSpc>
            </a:pPr>
            <a:endParaRPr lang="en-US" altLang="ko-KR" sz="900" dirty="0"/>
          </a:p>
        </p:txBody>
      </p:sp>
      <p:sp>
        <p:nvSpPr>
          <p:cNvPr id="16" name="TextBox 15"/>
          <p:cNvSpPr txBox="1"/>
          <p:nvPr/>
        </p:nvSpPr>
        <p:spPr>
          <a:xfrm>
            <a:off x="3050698" y="1764174"/>
            <a:ext cx="5719590" cy="30907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 lIns="91428" tIns="45714" rIns="91428" bIns="45714" rtlCol="0" anchor="ctr" anchorCtr="0">
            <a:no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200" dirty="0">
                <a:latin typeface="+mn-ea"/>
              </a:rPr>
              <a:t>신호등 정보 반영 사항 </a:t>
            </a:r>
            <a:r>
              <a:rPr lang="en-US" altLang="ko-KR" sz="1200" dirty="0">
                <a:latin typeface="+mn-ea"/>
              </a:rPr>
              <a:t>(</a:t>
            </a:r>
            <a:r>
              <a:rPr lang="ko-KR" altLang="en-US" sz="1200" dirty="0">
                <a:latin typeface="+mn-ea"/>
              </a:rPr>
              <a:t>대전광역시</a:t>
            </a:r>
            <a:r>
              <a:rPr lang="en-US" altLang="ko-KR" sz="1200" dirty="0">
                <a:latin typeface="+mn-ea"/>
              </a:rPr>
              <a:t>)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88F624F-6932-4E30-95C1-1A7A36B42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Ⅰ</a:t>
            </a:r>
            <a:r>
              <a:rPr lang="en-US" altLang="ko-KR" dirty="0">
                <a:latin typeface="산돌고딕 L" panose="02030504000101010101" pitchFamily="18" charset="-127"/>
                <a:ea typeface="산돌고딕 L" panose="02030504000101010101" pitchFamily="18" charset="-127"/>
              </a:rPr>
              <a:t> </a:t>
            </a:r>
            <a:r>
              <a:rPr lang="ko-KR" altLang="en-US" dirty="0"/>
              <a:t>신호최적화 교통 데이터 구축 </a:t>
            </a:r>
            <a:r>
              <a:rPr lang="en-US" altLang="ko-KR" dirty="0"/>
              <a:t>(1/4)</a:t>
            </a:r>
            <a:r>
              <a:rPr lang="ko-KR" altLang="en-US" dirty="0"/>
              <a:t> </a:t>
            </a:r>
            <a:r>
              <a:rPr lang="en-US" altLang="ko-KR" dirty="0"/>
              <a:t>(1</a:t>
            </a:r>
            <a:r>
              <a:rPr lang="ko-KR" altLang="en-US" dirty="0"/>
              <a:t>차년도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2" name="Rectangle 3"/>
          <p:cNvSpPr>
            <a:spLocks noChangeArrowheads="1"/>
          </p:cNvSpPr>
          <p:nvPr/>
        </p:nvSpPr>
        <p:spPr bwMode="auto">
          <a:xfrm>
            <a:off x="120874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4954471"/>
              </p:ext>
            </p:extLst>
          </p:nvPr>
        </p:nvGraphicFramePr>
        <p:xfrm>
          <a:off x="3355393" y="5540351"/>
          <a:ext cx="5077407" cy="659504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10726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51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8663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5088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4185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7386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6282"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en-US" altLang="ko-KR" sz="900" b="1" dirty="0">
                          <a:effectLst/>
                          <a:latin typeface="+mn-ea"/>
                          <a:ea typeface="+mn-ea"/>
                          <a:cs typeface="굴림"/>
                        </a:rPr>
                        <a:t>Excel </a:t>
                      </a:r>
                      <a:r>
                        <a:rPr lang="ko-KR" altLang="en-US" sz="900" b="1" dirty="0">
                          <a:effectLst/>
                          <a:latin typeface="+mn-ea"/>
                          <a:ea typeface="+mn-ea"/>
                          <a:cs typeface="굴림"/>
                        </a:rPr>
                        <a:t>기준</a:t>
                      </a:r>
                      <a:endParaRPr lang="en-US" altLang="ko-KR" sz="900" b="1" dirty="0">
                        <a:effectLst/>
                        <a:latin typeface="+mn-ea"/>
                        <a:ea typeface="+mn-ea"/>
                        <a:cs typeface="굴림"/>
                      </a:endParaRPr>
                    </a:p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ko-KR" altLang="en-US" sz="900" b="1" dirty="0">
                          <a:effectLst/>
                          <a:latin typeface="+mn-ea"/>
                          <a:ea typeface="+mn-ea"/>
                          <a:cs typeface="굴림"/>
                        </a:rPr>
                        <a:t>신호</a:t>
                      </a:r>
                      <a:r>
                        <a:rPr lang="en-US" altLang="ko-KR" sz="900" b="1" dirty="0">
                          <a:effectLst/>
                          <a:latin typeface="+mn-ea"/>
                          <a:ea typeface="+mn-ea"/>
                          <a:cs typeface="굴림"/>
                        </a:rPr>
                        <a:t>DB</a:t>
                      </a: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ko-KR" altLang="en-US" sz="900" b="1" dirty="0">
                          <a:effectLst/>
                          <a:latin typeface="+mn-ea"/>
                          <a:ea typeface="+mn-ea"/>
                          <a:cs typeface="굴림"/>
                        </a:rPr>
                        <a:t>교차로 기준</a:t>
                      </a:r>
                      <a:endParaRPr lang="en-US" altLang="ko-KR" sz="900" b="1" dirty="0">
                        <a:effectLst/>
                        <a:latin typeface="+mn-ea"/>
                        <a:ea typeface="+mn-ea"/>
                        <a:cs typeface="굴림"/>
                      </a:endParaRPr>
                    </a:p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ko-KR" altLang="en-US" sz="900" b="1" dirty="0">
                          <a:effectLst/>
                          <a:latin typeface="+mn-ea"/>
                          <a:ea typeface="+mn-ea"/>
                          <a:cs typeface="굴림"/>
                        </a:rPr>
                        <a:t>신호</a:t>
                      </a:r>
                      <a:r>
                        <a:rPr lang="en-US" altLang="ko-KR" sz="900" b="1" dirty="0">
                          <a:effectLst/>
                          <a:latin typeface="+mn-ea"/>
                          <a:ea typeface="+mn-ea"/>
                          <a:cs typeface="굴림"/>
                        </a:rPr>
                        <a:t>DB</a:t>
                      </a: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ko-KR" altLang="en-US" sz="1000" b="1" dirty="0">
                          <a:effectLst/>
                          <a:latin typeface="+mn-ea"/>
                          <a:ea typeface="+mn-ea"/>
                        </a:rPr>
                        <a:t>입력 </a:t>
                      </a:r>
                      <a:r>
                        <a:rPr lang="ko-KR" sz="1000" b="1" dirty="0">
                          <a:effectLst/>
                          <a:latin typeface="+mn-ea"/>
                          <a:ea typeface="+mn-ea"/>
                        </a:rPr>
                        <a:t>완료</a:t>
                      </a:r>
                      <a:endParaRPr lang="ko-KR" sz="1000" b="1" dirty="0">
                        <a:effectLst/>
                        <a:latin typeface="+mn-ea"/>
                        <a:ea typeface="+mn-ea"/>
                        <a:cs typeface="굴림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ko-KR" altLang="en-US" sz="1000" b="1" dirty="0">
                          <a:effectLst/>
                          <a:latin typeface="+mn-ea"/>
                          <a:ea typeface="+mn-ea"/>
                        </a:rPr>
                        <a:t>입력 </a:t>
                      </a:r>
                      <a:r>
                        <a:rPr lang="ko-KR" sz="1000" b="1" dirty="0">
                          <a:effectLst/>
                          <a:latin typeface="+mn-ea"/>
                          <a:ea typeface="+mn-ea"/>
                        </a:rPr>
                        <a:t>보류</a:t>
                      </a:r>
                      <a:endParaRPr lang="ko-KR" sz="1000" b="1" dirty="0">
                        <a:effectLst/>
                        <a:latin typeface="+mn-ea"/>
                        <a:ea typeface="+mn-ea"/>
                        <a:cs typeface="굴림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3222"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+mn-ea"/>
                          <a:ea typeface="+mn-ea"/>
                        </a:rPr>
                        <a:t>1,468</a:t>
                      </a:r>
                      <a:endParaRPr lang="ko-KR" sz="1000" dirty="0">
                        <a:effectLst/>
                        <a:latin typeface="+mn-ea"/>
                        <a:ea typeface="+mn-ea"/>
                        <a:cs typeface="굴림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+mn-ea"/>
                          <a:ea typeface="+mn-ea"/>
                        </a:rPr>
                        <a:t>1,590</a:t>
                      </a:r>
                      <a:endParaRPr lang="ko-KR" sz="1000" dirty="0">
                        <a:effectLst/>
                        <a:latin typeface="+mn-ea"/>
                        <a:ea typeface="+mn-ea"/>
                        <a:cs typeface="굴림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+mn-ea"/>
                          <a:ea typeface="+mn-ea"/>
                        </a:rPr>
                        <a:t>1,550</a:t>
                      </a:r>
                      <a:endParaRPr lang="ko-KR" sz="1000" dirty="0">
                        <a:effectLst/>
                        <a:latin typeface="+mn-ea"/>
                        <a:ea typeface="+mn-ea"/>
                        <a:cs typeface="굴림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+mn-ea"/>
                          <a:ea typeface="+mn-ea"/>
                        </a:rPr>
                        <a:t>84%</a:t>
                      </a:r>
                      <a:endParaRPr lang="ko-KR" sz="1000" dirty="0">
                        <a:effectLst/>
                        <a:latin typeface="+mn-ea"/>
                        <a:ea typeface="+mn-ea"/>
                        <a:cs typeface="굴림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+mn-ea"/>
                          <a:ea typeface="+mn-ea"/>
                        </a:rPr>
                        <a:t>40</a:t>
                      </a:r>
                      <a:endParaRPr lang="ko-KR" sz="1000" dirty="0">
                        <a:effectLst/>
                        <a:latin typeface="+mn-ea"/>
                        <a:ea typeface="+mn-ea"/>
                        <a:cs typeface="굴림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+mn-ea"/>
                          <a:ea typeface="+mn-ea"/>
                        </a:rPr>
                        <a:t>3%</a:t>
                      </a:r>
                      <a:endParaRPr lang="ko-KR" sz="1000" dirty="0">
                        <a:effectLst/>
                        <a:latin typeface="+mn-ea"/>
                        <a:ea typeface="+mn-ea"/>
                        <a:cs typeface="굴림"/>
                      </a:endParaRP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Rectangle 7"/>
          <p:cNvSpPr>
            <a:spLocks noChangeArrowheads="1"/>
          </p:cNvSpPr>
          <p:nvPr/>
        </p:nvSpPr>
        <p:spPr bwMode="auto">
          <a:xfrm>
            <a:off x="330200" y="8915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769" y="1773145"/>
            <a:ext cx="2286615" cy="2373106"/>
          </a:xfrm>
          <a:prstGeom prst="rect">
            <a:avLst/>
          </a:prstGeom>
          <a:noFill/>
          <a:ln w="1270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769" y="4262209"/>
            <a:ext cx="2286615" cy="2443637"/>
          </a:xfrm>
          <a:prstGeom prst="rect">
            <a:avLst/>
          </a:prstGeom>
          <a:noFill/>
          <a:ln w="1270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3135435" y="2144888"/>
            <a:ext cx="18909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indent="-135831" defTabSz="782865" fontAlgn="base" latinLnBrk="0">
              <a:spcBef>
                <a:spcPct val="0"/>
              </a:spcBef>
              <a:spcAft>
                <a:spcPct val="0"/>
              </a:spcAft>
              <a:buClr>
                <a:schemeClr val="bg1">
                  <a:lumMod val="65000"/>
                </a:schemeClr>
              </a:buClr>
              <a:buSzPct val="80000"/>
              <a:tabLst>
                <a:tab pos="2020779" algn="l"/>
                <a:tab pos="4239346" algn="l"/>
              </a:tabLst>
            </a:pPr>
            <a:r>
              <a:rPr kumimoji="1" lang="en-US" altLang="ko-KR" sz="1100" b="1" spc="-23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▶ </a:t>
            </a:r>
            <a:r>
              <a:rPr kumimoji="1" lang="ko-KR" altLang="en-US" sz="1100" b="1" spc="-23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신호 주기정보 입력 처리</a:t>
            </a:r>
            <a:endParaRPr kumimoji="1" lang="en-US" altLang="ko-KR" sz="1100" b="1" u="sng" spc="-23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310997" y="2355129"/>
            <a:ext cx="5320986" cy="3024910"/>
          </a:xfrm>
          <a:prstGeom prst="rect">
            <a:avLst/>
          </a:prstGeom>
          <a:noFill/>
          <a:ln w="3175">
            <a:noFill/>
          </a:ln>
        </p:spPr>
        <p:txBody>
          <a:bodyPr wrap="square" lIns="91428" tIns="72000" rIns="91428" bIns="45714" rtlCol="0">
            <a:noAutofit/>
          </a:bodyPr>
          <a:lstStyle/>
          <a:p>
            <a:pPr marL="171450" indent="-1714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ko-KR" altLang="en-US" sz="900" b="1" dirty="0">
                <a:latin typeface="+mn-ea"/>
              </a:rPr>
              <a:t>대전광역시를 </a:t>
            </a:r>
            <a:r>
              <a:rPr lang="en-US" altLang="ko-KR" sz="900" b="1" dirty="0">
                <a:latin typeface="+mn-ea"/>
              </a:rPr>
              <a:t>4</a:t>
            </a:r>
            <a:r>
              <a:rPr lang="ko-KR" altLang="en-US" sz="900" b="1" dirty="0">
                <a:latin typeface="+mn-ea"/>
              </a:rPr>
              <a:t>개 지역으로 분할하여 </a:t>
            </a:r>
            <a:r>
              <a:rPr lang="en-US" altLang="ko-KR" sz="900" b="1" dirty="0">
                <a:latin typeface="+mn-ea"/>
              </a:rPr>
              <a:t>Net.xml </a:t>
            </a:r>
            <a:r>
              <a:rPr lang="ko-KR" altLang="en-US" sz="900" b="1" dirty="0">
                <a:latin typeface="+mn-ea"/>
              </a:rPr>
              <a:t>생성 </a:t>
            </a:r>
            <a:r>
              <a:rPr lang="en-US" altLang="ko-KR" sz="900" b="1" dirty="0">
                <a:latin typeface="+mn-ea"/>
              </a:rPr>
              <a:t>(</a:t>
            </a:r>
            <a:r>
              <a:rPr lang="ko-KR" altLang="en-US" sz="900" b="1" dirty="0">
                <a:latin typeface="+mn-ea"/>
              </a:rPr>
              <a:t>신호</a:t>
            </a:r>
            <a:r>
              <a:rPr lang="en-US" altLang="ko-KR" sz="900" b="1" dirty="0">
                <a:latin typeface="+mn-ea"/>
              </a:rPr>
              <a:t>DB : 1,468 </a:t>
            </a:r>
            <a:r>
              <a:rPr lang="ko-KR" altLang="en-US" sz="900" b="1" dirty="0">
                <a:latin typeface="+mn-ea"/>
              </a:rPr>
              <a:t>개</a:t>
            </a:r>
            <a:r>
              <a:rPr lang="en-US" altLang="ko-KR" sz="900" b="1" dirty="0">
                <a:latin typeface="+mn-ea"/>
              </a:rPr>
              <a:t>)</a:t>
            </a:r>
          </a:p>
          <a:p>
            <a:pPr marL="360000" lvl="2" indent="-171450">
              <a:lnSpc>
                <a:spcPct val="120000"/>
              </a:lnSpc>
              <a:buFont typeface="Wingdings" pitchFamily="2" charset="2"/>
              <a:buChar char="§"/>
            </a:pPr>
            <a:r>
              <a:rPr lang="ko-KR" altLang="en-US" sz="900" dirty="0">
                <a:latin typeface="+mn-ea"/>
              </a:rPr>
              <a:t>업데이트되는 </a:t>
            </a:r>
            <a:r>
              <a:rPr lang="en-US" altLang="ko-KR" sz="900" dirty="0">
                <a:latin typeface="+mn-ea"/>
              </a:rPr>
              <a:t>Net.xml </a:t>
            </a:r>
            <a:r>
              <a:rPr lang="ko-KR" altLang="en-US" sz="900" dirty="0">
                <a:latin typeface="+mn-ea"/>
              </a:rPr>
              <a:t>을 작업자 단위로 구분</a:t>
            </a:r>
            <a:endParaRPr lang="en-US" altLang="ko-KR" sz="900" dirty="0">
              <a:latin typeface="+mn-ea"/>
            </a:endParaRPr>
          </a:p>
          <a:p>
            <a:pPr marL="360000" lvl="2" indent="-171450">
              <a:buFont typeface="Wingdings" pitchFamily="2" charset="2"/>
              <a:buChar char="§"/>
            </a:pPr>
            <a:endParaRPr lang="en-US" altLang="ko-KR" sz="900" dirty="0">
              <a:latin typeface="+mn-ea"/>
            </a:endParaRPr>
          </a:p>
          <a:p>
            <a:pPr marL="171450" indent="-1714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ko-KR" altLang="en-US" sz="900" b="1" dirty="0">
                <a:latin typeface="+mn-ea"/>
              </a:rPr>
              <a:t>신호</a:t>
            </a:r>
            <a:r>
              <a:rPr lang="en-US" altLang="ko-KR" sz="900" b="1" dirty="0">
                <a:latin typeface="+mn-ea"/>
              </a:rPr>
              <a:t>DB(</a:t>
            </a:r>
            <a:r>
              <a:rPr lang="ko-KR" altLang="en-US" sz="900" b="1" dirty="0">
                <a:latin typeface="+mn-ea"/>
              </a:rPr>
              <a:t>엑셀</a:t>
            </a:r>
            <a:r>
              <a:rPr lang="en-US" altLang="ko-KR" sz="900" b="1" dirty="0">
                <a:latin typeface="+mn-ea"/>
              </a:rPr>
              <a:t>)</a:t>
            </a:r>
            <a:r>
              <a:rPr lang="ko-KR" altLang="en-US" sz="900" b="1" dirty="0">
                <a:latin typeface="+mn-ea"/>
              </a:rPr>
              <a:t>와 </a:t>
            </a:r>
            <a:r>
              <a:rPr lang="en-US" altLang="ko-KR" sz="900" b="1" dirty="0">
                <a:latin typeface="+mn-ea"/>
              </a:rPr>
              <a:t>SK </a:t>
            </a:r>
            <a:r>
              <a:rPr lang="ko-KR" altLang="en-US" sz="900" b="1" dirty="0" err="1">
                <a:latin typeface="+mn-ea"/>
              </a:rPr>
              <a:t>네트웍</a:t>
            </a:r>
            <a:r>
              <a:rPr lang="ko-KR" altLang="en-US" sz="900" b="1" dirty="0">
                <a:latin typeface="+mn-ea"/>
              </a:rPr>
              <a:t> 교차로와 비교해서 신호 주기 입력</a:t>
            </a:r>
            <a:r>
              <a:rPr lang="en-US" altLang="ko-KR" sz="900" b="1" dirty="0">
                <a:latin typeface="+mn-ea"/>
              </a:rPr>
              <a:t>    </a:t>
            </a:r>
          </a:p>
          <a:p>
            <a:pPr marL="360000" lvl="1" indent="-1714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900" dirty="0">
                <a:latin typeface="+mn-ea"/>
              </a:rPr>
              <a:t>신호</a:t>
            </a:r>
            <a:r>
              <a:rPr lang="en-US" altLang="ko-KR" sz="900" dirty="0">
                <a:latin typeface="+mn-ea"/>
              </a:rPr>
              <a:t>DB (Excel)</a:t>
            </a:r>
            <a:r>
              <a:rPr lang="ko-KR" altLang="en-US" sz="900" dirty="0">
                <a:latin typeface="+mn-ea"/>
              </a:rPr>
              <a:t>와</a:t>
            </a:r>
            <a:r>
              <a:rPr lang="en-US" altLang="ko-KR" sz="900" dirty="0">
                <a:latin typeface="+mn-ea"/>
              </a:rPr>
              <a:t> SK </a:t>
            </a:r>
            <a:r>
              <a:rPr lang="ko-KR" altLang="en-US" sz="900" dirty="0" err="1">
                <a:latin typeface="+mn-ea"/>
              </a:rPr>
              <a:t>네트웍</a:t>
            </a:r>
            <a:r>
              <a:rPr lang="ko-KR" altLang="en-US" sz="900" dirty="0">
                <a:latin typeface="+mn-ea"/>
              </a:rPr>
              <a:t> 교차로간 </a:t>
            </a:r>
            <a:r>
              <a:rPr lang="en-US" altLang="ko-KR" sz="900" dirty="0">
                <a:latin typeface="+mn-ea"/>
              </a:rPr>
              <a:t>1:1</a:t>
            </a:r>
            <a:r>
              <a:rPr lang="ko-KR" altLang="en-US" sz="900" dirty="0">
                <a:latin typeface="+mn-ea"/>
              </a:rPr>
              <a:t> 입력</a:t>
            </a:r>
            <a:endParaRPr lang="en-US" altLang="ko-KR" sz="900" dirty="0">
              <a:latin typeface="+mn-ea"/>
            </a:endParaRPr>
          </a:p>
          <a:p>
            <a:pPr marL="360000" lvl="1" indent="-1714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900" dirty="0">
                <a:latin typeface="+mn-ea"/>
              </a:rPr>
              <a:t>복합교차로의 경우 </a:t>
            </a:r>
            <a:r>
              <a:rPr lang="en-US" altLang="ko-KR" sz="900" dirty="0">
                <a:latin typeface="+mn-ea"/>
              </a:rPr>
              <a:t>node</a:t>
            </a:r>
            <a:r>
              <a:rPr lang="ko-KR" altLang="en-US" sz="900" dirty="0">
                <a:latin typeface="+mn-ea"/>
              </a:rPr>
              <a:t> </a:t>
            </a:r>
            <a:r>
              <a:rPr lang="en-US" altLang="ko-KR" sz="900" dirty="0">
                <a:latin typeface="+mn-ea"/>
              </a:rPr>
              <a:t>Cluster </a:t>
            </a:r>
            <a:r>
              <a:rPr lang="ko-KR" altLang="en-US" sz="900" dirty="0">
                <a:latin typeface="+mn-ea"/>
              </a:rPr>
              <a:t>생성</a:t>
            </a:r>
            <a:endParaRPr lang="en-US" altLang="ko-KR" sz="900" dirty="0">
              <a:latin typeface="+mn-ea"/>
            </a:endParaRPr>
          </a:p>
          <a:p>
            <a:pPr marL="360000" lvl="1" indent="-1714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900" dirty="0">
                <a:latin typeface="+mn-ea"/>
              </a:rPr>
              <a:t>신호</a:t>
            </a:r>
            <a:r>
              <a:rPr lang="en-US" altLang="ko-KR" sz="900" dirty="0">
                <a:latin typeface="+mn-ea"/>
              </a:rPr>
              <a:t>DB (Excel)</a:t>
            </a:r>
            <a:r>
              <a:rPr lang="ko-KR" altLang="en-US" sz="900" dirty="0">
                <a:latin typeface="+mn-ea"/>
              </a:rPr>
              <a:t>가 </a:t>
            </a:r>
            <a:r>
              <a:rPr lang="en-US" altLang="ko-KR" sz="900" dirty="0">
                <a:latin typeface="+mn-ea"/>
              </a:rPr>
              <a:t>2</a:t>
            </a:r>
            <a:r>
              <a:rPr lang="ko-KR" altLang="en-US" sz="900" dirty="0">
                <a:latin typeface="+mn-ea"/>
              </a:rPr>
              <a:t>개 이상 교차로를 표현하는 경우 교차로 기준 신호</a:t>
            </a:r>
            <a:r>
              <a:rPr lang="en-US" altLang="ko-KR" sz="900" dirty="0">
                <a:latin typeface="+mn-ea"/>
              </a:rPr>
              <a:t>DB </a:t>
            </a:r>
            <a:r>
              <a:rPr lang="ko-KR" altLang="en-US" sz="900" dirty="0">
                <a:latin typeface="+mn-ea"/>
              </a:rPr>
              <a:t>분리</a:t>
            </a:r>
            <a:endParaRPr lang="en-US" altLang="ko-KR" sz="900" dirty="0">
              <a:latin typeface="+mn-ea"/>
            </a:endParaRPr>
          </a:p>
          <a:p>
            <a:pPr marL="188550" lvl="1">
              <a:lnSpc>
                <a:spcPct val="120000"/>
              </a:lnSpc>
            </a:pPr>
            <a:r>
              <a:rPr lang="en-US" altLang="ko-KR" sz="900" dirty="0">
                <a:latin typeface="+mn-ea"/>
              </a:rPr>
              <a:t>    (node</a:t>
            </a:r>
            <a:r>
              <a:rPr lang="ko-KR" altLang="en-US" sz="900" dirty="0">
                <a:latin typeface="+mn-ea"/>
              </a:rPr>
              <a:t>와 </a:t>
            </a:r>
            <a:r>
              <a:rPr lang="en-US" altLang="ko-KR" sz="900" dirty="0">
                <a:latin typeface="+mn-ea"/>
              </a:rPr>
              <a:t>signal id </a:t>
            </a:r>
            <a:r>
              <a:rPr lang="ko-KR" altLang="en-US" sz="900" dirty="0">
                <a:latin typeface="+mn-ea"/>
              </a:rPr>
              <a:t>가 </a:t>
            </a:r>
            <a:r>
              <a:rPr lang="en-US" altLang="ko-KR" sz="900" dirty="0">
                <a:latin typeface="+mn-ea"/>
              </a:rPr>
              <a:t>2</a:t>
            </a:r>
            <a:r>
              <a:rPr lang="ko-KR" altLang="en-US" sz="900" dirty="0">
                <a:latin typeface="+mn-ea"/>
              </a:rPr>
              <a:t>개로 분리</a:t>
            </a:r>
            <a:r>
              <a:rPr lang="en-US" altLang="ko-KR" sz="900" dirty="0">
                <a:latin typeface="+mn-ea"/>
              </a:rPr>
              <a:t>, </a:t>
            </a:r>
            <a:r>
              <a:rPr lang="ko-KR" altLang="en-US" sz="900" dirty="0">
                <a:latin typeface="+mn-ea"/>
              </a:rPr>
              <a:t>신호등 명칭</a:t>
            </a:r>
            <a:r>
              <a:rPr lang="en-US" altLang="ko-KR" sz="900" dirty="0">
                <a:latin typeface="+mn-ea"/>
              </a:rPr>
              <a:t>, Group, </a:t>
            </a:r>
            <a:r>
              <a:rPr lang="ko-KR" altLang="en-US" sz="900" dirty="0">
                <a:latin typeface="+mn-ea"/>
              </a:rPr>
              <a:t>교차로 번호는 동일</a:t>
            </a:r>
            <a:r>
              <a:rPr lang="en-US" altLang="ko-KR" sz="900" dirty="0">
                <a:latin typeface="+mn-ea"/>
              </a:rPr>
              <a:t>)</a:t>
            </a:r>
            <a:r>
              <a:rPr lang="ko-KR" altLang="en-US" sz="900" u="sng" dirty="0">
                <a:latin typeface="+mn-ea"/>
              </a:rPr>
              <a:t> </a:t>
            </a:r>
            <a:endParaRPr lang="en-US" altLang="ko-KR" sz="900" u="sng" dirty="0">
              <a:latin typeface="+mn-ea"/>
            </a:endParaRPr>
          </a:p>
          <a:p>
            <a:pPr marL="188550" lvl="1">
              <a:lnSpc>
                <a:spcPct val="120000"/>
              </a:lnSpc>
            </a:pPr>
            <a:endParaRPr lang="en-US" altLang="ko-KR" sz="900" u="sng" dirty="0">
              <a:latin typeface="+mn-ea"/>
            </a:endParaRPr>
          </a:p>
          <a:p>
            <a:pPr marL="188550" lvl="1">
              <a:lnSpc>
                <a:spcPct val="120000"/>
              </a:lnSpc>
            </a:pPr>
            <a:endParaRPr lang="en-US" altLang="ko-KR" sz="900" u="sng" dirty="0">
              <a:latin typeface="+mn-ea"/>
            </a:endParaRPr>
          </a:p>
          <a:p>
            <a:pPr marL="188550" lvl="1">
              <a:lnSpc>
                <a:spcPct val="120000"/>
              </a:lnSpc>
            </a:pPr>
            <a:endParaRPr lang="en-US" altLang="ko-KR" sz="900" u="sng" dirty="0">
              <a:latin typeface="+mn-ea"/>
            </a:endParaRPr>
          </a:p>
          <a:p>
            <a:pPr marL="188550" lvl="1">
              <a:lnSpc>
                <a:spcPct val="120000"/>
              </a:lnSpc>
            </a:pPr>
            <a:endParaRPr lang="en-US" altLang="ko-KR" sz="900" u="sng" dirty="0">
              <a:latin typeface="+mn-ea"/>
            </a:endParaRPr>
          </a:p>
          <a:p>
            <a:pPr marL="188550" lvl="1">
              <a:lnSpc>
                <a:spcPct val="120000"/>
              </a:lnSpc>
            </a:pPr>
            <a:endParaRPr lang="en-US" altLang="ko-KR" sz="900" u="sng" dirty="0">
              <a:latin typeface="+mn-ea"/>
            </a:endParaRPr>
          </a:p>
          <a:p>
            <a:pPr marL="188550" lvl="1">
              <a:lnSpc>
                <a:spcPct val="120000"/>
              </a:lnSpc>
            </a:pPr>
            <a:endParaRPr lang="en-US" altLang="ko-KR" sz="900" u="sng" dirty="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900" u="sng" dirty="0">
              <a:solidFill>
                <a:srgbClr val="FF0000"/>
              </a:solidFill>
              <a:latin typeface="+mn-ea"/>
            </a:endParaRPr>
          </a:p>
          <a:p>
            <a:pPr marL="171450" indent="-171450">
              <a:lnSpc>
                <a:spcPct val="120000"/>
              </a:lnSpc>
              <a:buFont typeface="Wingdings" pitchFamily="2" charset="2"/>
              <a:buChar char="ü"/>
            </a:pPr>
            <a:r>
              <a:rPr lang="ko-KR" altLang="en-US" sz="900" b="1" dirty="0">
                <a:latin typeface="+mn-ea"/>
              </a:rPr>
              <a:t>분할지역 중 입력 완료된 </a:t>
            </a:r>
            <a:r>
              <a:rPr lang="en-US" altLang="ko-KR" sz="900" b="1" dirty="0">
                <a:latin typeface="+mn-ea"/>
              </a:rPr>
              <a:t>xml </a:t>
            </a:r>
            <a:r>
              <a:rPr lang="ko-KR" altLang="en-US" sz="900" b="1" dirty="0">
                <a:latin typeface="+mn-ea"/>
              </a:rPr>
              <a:t>간 연결정보 업데이트</a:t>
            </a:r>
            <a:endParaRPr lang="en-US" altLang="ko-KR" sz="900" b="1" dirty="0">
              <a:latin typeface="+mn-ea"/>
            </a:endParaRPr>
          </a:p>
          <a:p>
            <a:pPr marL="360000" lvl="1" indent="-171450">
              <a:lnSpc>
                <a:spcPct val="120000"/>
              </a:lnSpc>
              <a:buFont typeface="Wingdings" pitchFamily="2" charset="2"/>
              <a:buChar char="§"/>
            </a:pPr>
            <a:r>
              <a:rPr lang="ko-KR" altLang="en-US" sz="900" dirty="0">
                <a:latin typeface="+mn-ea"/>
              </a:rPr>
              <a:t>분할 </a:t>
            </a:r>
            <a:r>
              <a:rPr lang="en-US" altLang="ko-KR" sz="900" dirty="0">
                <a:latin typeface="+mn-ea"/>
              </a:rPr>
              <a:t>Net.xml </a:t>
            </a:r>
            <a:r>
              <a:rPr lang="ko-KR" altLang="en-US" sz="900" dirty="0">
                <a:latin typeface="+mn-ea"/>
              </a:rPr>
              <a:t>경계는 단절 </a:t>
            </a:r>
            <a:r>
              <a:rPr lang="ko-KR" altLang="en-US" sz="900" dirty="0" err="1">
                <a:latin typeface="+mn-ea"/>
              </a:rPr>
              <a:t>노드로</a:t>
            </a:r>
            <a:r>
              <a:rPr lang="ko-KR" altLang="en-US" sz="900" dirty="0">
                <a:latin typeface="+mn-ea"/>
              </a:rPr>
              <a:t> 되어 있어 통행 가능하도록 연결 정보를 업데이트</a:t>
            </a:r>
            <a:endParaRPr lang="en-US" altLang="ko-KR" sz="900" dirty="0">
              <a:latin typeface="+mn-ea"/>
            </a:endParaRPr>
          </a:p>
          <a:p>
            <a:pPr marL="171450" indent="-171450">
              <a:lnSpc>
                <a:spcPct val="120000"/>
              </a:lnSpc>
              <a:buFont typeface="Wingdings" pitchFamily="2" charset="2"/>
              <a:buChar char="ü"/>
            </a:pPr>
            <a:endParaRPr lang="en-US" altLang="ko-KR" sz="1000" u="sng" dirty="0">
              <a:latin typeface="+mn-ea"/>
            </a:endParaRPr>
          </a:p>
          <a:p>
            <a:pPr marL="171450" indent="-171450">
              <a:lnSpc>
                <a:spcPct val="120000"/>
              </a:lnSpc>
              <a:buFont typeface="Wingdings" pitchFamily="2" charset="2"/>
              <a:buChar char="ü"/>
            </a:pPr>
            <a:endParaRPr lang="en-US" altLang="ko-KR" sz="1000" u="sng" dirty="0">
              <a:latin typeface="+mn-ea"/>
            </a:endParaRPr>
          </a:p>
          <a:p>
            <a:pPr>
              <a:lnSpc>
                <a:spcPct val="120000"/>
              </a:lnSpc>
            </a:pPr>
            <a:r>
              <a:rPr lang="en-US" altLang="ko-KR" sz="1000" u="sng" dirty="0">
                <a:latin typeface="+mn-ea"/>
              </a:rPr>
              <a:t>  </a:t>
            </a:r>
          </a:p>
        </p:txBody>
      </p:sp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1586" y="3756546"/>
            <a:ext cx="3023953" cy="8919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4" name="TextBox 23"/>
          <p:cNvSpPr txBox="1"/>
          <p:nvPr/>
        </p:nvSpPr>
        <p:spPr>
          <a:xfrm>
            <a:off x="3135435" y="5277319"/>
            <a:ext cx="12917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indent="-135831" defTabSz="782865" fontAlgn="base" latinLnBrk="0">
              <a:spcBef>
                <a:spcPct val="0"/>
              </a:spcBef>
              <a:spcAft>
                <a:spcPct val="0"/>
              </a:spcAft>
              <a:buClr>
                <a:schemeClr val="bg1">
                  <a:lumMod val="65000"/>
                </a:schemeClr>
              </a:buClr>
              <a:buSzPct val="80000"/>
              <a:tabLst>
                <a:tab pos="2020779" algn="l"/>
                <a:tab pos="4239346" algn="l"/>
              </a:tabLst>
            </a:pPr>
            <a:r>
              <a:rPr kumimoji="1" lang="en-US" altLang="ko-KR" sz="1100" b="1" spc="-23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▶ </a:t>
            </a:r>
            <a:r>
              <a:rPr kumimoji="1" lang="ko-KR" altLang="en-US" sz="1100" b="1" spc="-23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신호 주기 입력</a:t>
            </a:r>
            <a:endParaRPr kumimoji="1" lang="en-US" altLang="ko-KR" sz="1100" b="1" u="sng" spc="-23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317924" y="6210212"/>
            <a:ext cx="5396585" cy="460756"/>
          </a:xfrm>
          <a:prstGeom prst="rect">
            <a:avLst/>
          </a:prstGeom>
          <a:noFill/>
          <a:ln w="3175">
            <a:noFill/>
          </a:ln>
        </p:spPr>
        <p:txBody>
          <a:bodyPr wrap="square" lIns="91428" tIns="72000" rIns="91428" bIns="45714" rtlCol="0">
            <a:noAutofit/>
          </a:bodyPr>
          <a:lstStyle/>
          <a:p>
            <a:pPr marL="171450" indent="-1714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altLang="ko-KR" sz="900" dirty="0">
                <a:latin typeface="+mn-ea"/>
              </a:rPr>
              <a:t>“</a:t>
            </a:r>
            <a:r>
              <a:rPr lang="ko-KR" altLang="en-US" sz="900" dirty="0">
                <a:latin typeface="+mn-ea"/>
              </a:rPr>
              <a:t>입력 완료</a:t>
            </a:r>
            <a:r>
              <a:rPr lang="en-US" altLang="ko-KR" sz="900" dirty="0">
                <a:latin typeface="+mn-ea"/>
              </a:rPr>
              <a:t>” :</a:t>
            </a:r>
            <a:r>
              <a:rPr lang="ko-KR" altLang="en-US" sz="900" dirty="0">
                <a:latin typeface="+mn-ea"/>
              </a:rPr>
              <a:t> </a:t>
            </a:r>
            <a:r>
              <a:rPr lang="en-US" altLang="ko-KR" sz="900" dirty="0">
                <a:latin typeface="+mn-ea"/>
              </a:rPr>
              <a:t>Net.xml </a:t>
            </a:r>
            <a:r>
              <a:rPr lang="ko-KR" altLang="en-US" sz="900" dirty="0">
                <a:latin typeface="+mn-ea"/>
              </a:rPr>
              <a:t>신호주기 수작업 입력 완료 </a:t>
            </a:r>
            <a:r>
              <a:rPr lang="en-US" altLang="ko-KR" sz="900" dirty="0">
                <a:latin typeface="+mn-ea"/>
              </a:rPr>
              <a:t>(</a:t>
            </a:r>
            <a:r>
              <a:rPr lang="ko-KR" altLang="en-US" sz="900" dirty="0">
                <a:latin typeface="+mn-ea"/>
              </a:rPr>
              <a:t>교차로</a:t>
            </a:r>
            <a:r>
              <a:rPr lang="en-US" altLang="ko-KR" sz="900" dirty="0">
                <a:latin typeface="+mn-ea"/>
              </a:rPr>
              <a:t> </a:t>
            </a:r>
            <a:r>
              <a:rPr lang="ko-KR" altLang="en-US" sz="900" dirty="0">
                <a:latin typeface="+mn-ea"/>
              </a:rPr>
              <a:t>연결정보</a:t>
            </a:r>
            <a:r>
              <a:rPr lang="en-US" altLang="ko-KR" sz="900" dirty="0">
                <a:latin typeface="+mn-ea"/>
              </a:rPr>
              <a:t>, </a:t>
            </a:r>
            <a:r>
              <a:rPr lang="ko-KR" altLang="en-US" sz="900" dirty="0">
                <a:latin typeface="+mn-ea"/>
              </a:rPr>
              <a:t>신호 주기</a:t>
            </a:r>
            <a:r>
              <a:rPr lang="en-US" altLang="ko-KR" sz="900" dirty="0">
                <a:latin typeface="+mn-ea"/>
              </a:rPr>
              <a:t>)</a:t>
            </a:r>
          </a:p>
          <a:p>
            <a:pPr marL="171450" indent="-1714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ko-KR" altLang="en-US" sz="900" dirty="0">
                <a:latin typeface="+mn-ea"/>
              </a:rPr>
              <a:t>배포 데이터 생성시 데이터 정합성 확인 후 추가 수정 진행 예정 </a:t>
            </a:r>
            <a:r>
              <a:rPr lang="en-US" altLang="ko-KR" sz="900" dirty="0">
                <a:latin typeface="+mn-ea"/>
              </a:rPr>
              <a:t>(</a:t>
            </a:r>
            <a:r>
              <a:rPr lang="ko-KR" altLang="en-US" sz="900" dirty="0">
                <a:latin typeface="+mn-ea"/>
              </a:rPr>
              <a:t>작업자간 </a:t>
            </a:r>
            <a:r>
              <a:rPr lang="en-US" altLang="ko-KR" sz="900" dirty="0">
                <a:latin typeface="+mn-ea"/>
              </a:rPr>
              <a:t>cross check</a:t>
            </a:r>
            <a:r>
              <a:rPr lang="ko-KR" altLang="en-US" sz="900" dirty="0">
                <a:latin typeface="+mn-ea"/>
              </a:rPr>
              <a:t>는 진행</a:t>
            </a:r>
            <a:r>
              <a:rPr lang="en-US" altLang="ko-KR" sz="900" dirty="0">
                <a:latin typeface="+mn-ea"/>
              </a:rPr>
              <a:t>)</a:t>
            </a:r>
          </a:p>
        </p:txBody>
      </p:sp>
      <p:sp>
        <p:nvSpPr>
          <p:cNvPr id="8" name="Rectangle 11"/>
          <p:cNvSpPr>
            <a:spLocks noChangeArrowheads="1"/>
          </p:cNvSpPr>
          <p:nvPr/>
        </p:nvSpPr>
        <p:spPr bwMode="auto">
          <a:xfrm>
            <a:off x="2133600" y="3548063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CE6D8E9-E2C6-4019-B0BF-9B3D0EB782AE}"/>
              </a:ext>
            </a:extLst>
          </p:cNvPr>
          <p:cNvSpPr/>
          <p:nvPr/>
        </p:nvSpPr>
        <p:spPr>
          <a:xfrm>
            <a:off x="1" y="922486"/>
            <a:ext cx="9144000" cy="62716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9582FE2-4C1F-4D87-8D1B-0AF73506C4E8}"/>
              </a:ext>
            </a:extLst>
          </p:cNvPr>
          <p:cNvSpPr/>
          <p:nvPr/>
        </p:nvSpPr>
        <p:spPr>
          <a:xfrm>
            <a:off x="289972" y="1071362"/>
            <a:ext cx="331622" cy="32941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1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C7C0BEF-D086-4106-AB23-7B5CE0E084C3}"/>
              </a:ext>
            </a:extLst>
          </p:cNvPr>
          <p:cNvSpPr/>
          <p:nvPr/>
        </p:nvSpPr>
        <p:spPr>
          <a:xfrm>
            <a:off x="673547" y="1036015"/>
            <a:ext cx="803865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chemeClr val="bg1"/>
              </a:buClr>
              <a:defRPr/>
            </a:pPr>
            <a:r>
              <a:rPr lang="ko-KR" altLang="en-US" sz="2000" spc="-150" dirty="0">
                <a:ln>
                  <a:solidFill>
                    <a:schemeClr val="bg1">
                      <a:alpha val="500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대전시 </a:t>
            </a:r>
            <a:r>
              <a:rPr lang="ko-KR" altLang="ko-KR" sz="2000" spc="-150" dirty="0">
                <a:ln>
                  <a:solidFill>
                    <a:schemeClr val="bg1">
                      <a:alpha val="500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신호 </a:t>
            </a:r>
            <a:r>
              <a:rPr lang="ko-KR" altLang="en-US" sz="2000" spc="-150" dirty="0">
                <a:ln>
                  <a:solidFill>
                    <a:schemeClr val="bg1">
                      <a:alpha val="500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구축</a:t>
            </a:r>
          </a:p>
        </p:txBody>
      </p:sp>
    </p:spTree>
    <p:extLst>
      <p:ext uri="{BB962C8B-B14F-4D97-AF65-F5344CB8AC3E}">
        <p14:creationId xmlns:p14="http://schemas.microsoft.com/office/powerpoint/2010/main" val="38840687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A88F624F-6932-4E30-95C1-1A7A36B42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Ⅰ</a:t>
            </a:r>
            <a:r>
              <a:rPr lang="en-US" altLang="ko-KR" dirty="0">
                <a:latin typeface="산돌고딕 L" panose="02030504000101010101" pitchFamily="18" charset="-127"/>
                <a:ea typeface="산돌고딕 L" panose="02030504000101010101" pitchFamily="18" charset="-127"/>
              </a:rPr>
              <a:t> </a:t>
            </a:r>
            <a:r>
              <a:rPr lang="ko-KR" altLang="en-US" dirty="0"/>
              <a:t>신호최적화 교통 데이터 구축 </a:t>
            </a:r>
            <a:r>
              <a:rPr lang="en-US" altLang="ko-KR" dirty="0"/>
              <a:t>(2/4)</a:t>
            </a:r>
            <a:r>
              <a:rPr lang="ko-KR" altLang="en-US" dirty="0"/>
              <a:t> </a:t>
            </a:r>
            <a:r>
              <a:rPr lang="en-US" altLang="ko-KR" dirty="0"/>
              <a:t>(1</a:t>
            </a:r>
            <a:r>
              <a:rPr lang="ko-KR" altLang="en-US" dirty="0"/>
              <a:t>차년도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690" y="2144888"/>
            <a:ext cx="2525556" cy="3791550"/>
          </a:xfrm>
          <a:prstGeom prst="rect">
            <a:avLst/>
          </a:prstGeom>
          <a:noFill/>
          <a:ln w="1270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3050698" y="2073248"/>
            <a:ext cx="5720400" cy="4632598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txBody>
          <a:bodyPr wrap="square" lIns="91428" tIns="72000" rIns="91428" bIns="45714" rtlCol="0">
            <a:noAutofit/>
          </a:bodyPr>
          <a:lstStyle/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z="900" dirty="0"/>
          </a:p>
          <a:p>
            <a:pPr>
              <a:lnSpc>
                <a:spcPct val="120000"/>
              </a:lnSpc>
            </a:pPr>
            <a:endParaRPr lang="en-US" altLang="ko-KR" sz="900" dirty="0"/>
          </a:p>
        </p:txBody>
      </p:sp>
      <p:sp>
        <p:nvSpPr>
          <p:cNvPr id="16" name="TextBox 15"/>
          <p:cNvSpPr txBox="1"/>
          <p:nvPr/>
        </p:nvSpPr>
        <p:spPr>
          <a:xfrm>
            <a:off x="3050698" y="1764174"/>
            <a:ext cx="5719590" cy="30907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 lIns="91428" tIns="45714" rIns="91428" bIns="45714" rtlCol="0" anchor="ctr" anchorCtr="0">
            <a:no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200" dirty="0">
                <a:latin typeface="+mn-ea"/>
              </a:rPr>
              <a:t>신호등 정보 반영 사항 </a:t>
            </a:r>
            <a:r>
              <a:rPr lang="en-US" altLang="ko-KR" sz="1200" dirty="0">
                <a:latin typeface="+mn-ea"/>
              </a:rPr>
              <a:t>(</a:t>
            </a:r>
            <a:r>
              <a:rPr lang="ko-KR" altLang="en-US" sz="1200" dirty="0" err="1">
                <a:latin typeface="+mn-ea"/>
              </a:rPr>
              <a:t>세종시</a:t>
            </a:r>
            <a:r>
              <a:rPr lang="en-US" altLang="ko-KR" sz="1200" dirty="0">
                <a:latin typeface="+mn-ea"/>
              </a:rPr>
              <a:t>)</a:t>
            </a:r>
          </a:p>
        </p:txBody>
      </p:sp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166614"/>
              </p:ext>
            </p:extLst>
          </p:nvPr>
        </p:nvGraphicFramePr>
        <p:xfrm>
          <a:off x="3355996" y="4073544"/>
          <a:ext cx="5199795" cy="659504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8698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148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378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0889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3939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4643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8952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9295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76282"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en-US" altLang="ko-KR" sz="900" b="1" dirty="0">
                          <a:effectLst/>
                          <a:latin typeface="+mn-ea"/>
                          <a:ea typeface="+mn-ea"/>
                          <a:cs typeface="굴림"/>
                        </a:rPr>
                        <a:t>Excel </a:t>
                      </a:r>
                      <a:r>
                        <a:rPr lang="ko-KR" altLang="en-US" sz="900" b="1" dirty="0">
                          <a:effectLst/>
                          <a:latin typeface="+mn-ea"/>
                          <a:ea typeface="+mn-ea"/>
                          <a:cs typeface="굴림"/>
                        </a:rPr>
                        <a:t>기준</a:t>
                      </a:r>
                      <a:endParaRPr lang="en-US" altLang="ko-KR" sz="900" b="1" dirty="0">
                        <a:effectLst/>
                        <a:latin typeface="+mn-ea"/>
                        <a:ea typeface="+mn-ea"/>
                        <a:cs typeface="굴림"/>
                      </a:endParaRPr>
                    </a:p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ko-KR" altLang="en-US" sz="900" b="1" dirty="0">
                          <a:effectLst/>
                          <a:latin typeface="+mn-ea"/>
                          <a:ea typeface="+mn-ea"/>
                          <a:cs typeface="굴림"/>
                        </a:rPr>
                        <a:t>신호</a:t>
                      </a:r>
                      <a:r>
                        <a:rPr lang="en-US" altLang="ko-KR" sz="900" b="1" dirty="0">
                          <a:effectLst/>
                          <a:latin typeface="+mn-ea"/>
                          <a:ea typeface="+mn-ea"/>
                          <a:cs typeface="굴림"/>
                        </a:rPr>
                        <a:t>DB</a:t>
                      </a: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ko-KR" altLang="en-US" sz="900" b="1" dirty="0">
                          <a:effectLst/>
                          <a:latin typeface="+mn-ea"/>
                          <a:ea typeface="+mn-ea"/>
                          <a:cs typeface="굴림"/>
                        </a:rPr>
                        <a:t>교차로 기준</a:t>
                      </a:r>
                      <a:endParaRPr lang="en-US" altLang="ko-KR" sz="900" b="1" dirty="0">
                        <a:effectLst/>
                        <a:latin typeface="+mn-ea"/>
                        <a:ea typeface="+mn-ea"/>
                        <a:cs typeface="굴림"/>
                      </a:endParaRPr>
                    </a:p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ko-KR" altLang="en-US" sz="900" b="1" dirty="0">
                          <a:effectLst/>
                          <a:latin typeface="+mn-ea"/>
                          <a:ea typeface="+mn-ea"/>
                          <a:cs typeface="굴림"/>
                        </a:rPr>
                        <a:t>신호</a:t>
                      </a:r>
                      <a:r>
                        <a:rPr lang="en-US" altLang="ko-KR" sz="900" b="1" dirty="0">
                          <a:effectLst/>
                          <a:latin typeface="+mn-ea"/>
                          <a:ea typeface="+mn-ea"/>
                          <a:cs typeface="굴림"/>
                        </a:rPr>
                        <a:t>DB</a:t>
                      </a:r>
                    </a:p>
                  </a:txBody>
                  <a:tcPr marL="62865" marR="62865" marT="0" marB="0" anchor="ctr"/>
                </a:tc>
                <a:tc gridSpan="2"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ko-KR" altLang="en-US" sz="1000" b="1" dirty="0">
                          <a:effectLst/>
                          <a:latin typeface="+mn-ea"/>
                          <a:ea typeface="+mn-ea"/>
                        </a:rPr>
                        <a:t>입력 </a:t>
                      </a:r>
                      <a:r>
                        <a:rPr lang="ko-KR" sz="1000" b="1" dirty="0">
                          <a:effectLst/>
                          <a:latin typeface="+mn-ea"/>
                          <a:ea typeface="+mn-ea"/>
                        </a:rPr>
                        <a:t>완료</a:t>
                      </a:r>
                      <a:endParaRPr lang="ko-KR" sz="1000" b="1" dirty="0">
                        <a:effectLst/>
                        <a:latin typeface="+mn-ea"/>
                        <a:ea typeface="+mn-ea"/>
                        <a:cs typeface="굴림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ko-KR" altLang="en-US" sz="1000" b="1" dirty="0">
                          <a:effectLst/>
                          <a:latin typeface="+mn-ea"/>
                          <a:ea typeface="+mn-ea"/>
                          <a:cs typeface="굴림"/>
                        </a:rPr>
                        <a:t>정보 부족</a:t>
                      </a:r>
                      <a:endParaRPr lang="ko-KR" sz="1000" b="1" dirty="0">
                        <a:effectLst/>
                        <a:latin typeface="+mn-ea"/>
                        <a:ea typeface="+mn-ea"/>
                        <a:cs typeface="굴림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ko-KR" altLang="en-US" sz="1000" b="1" dirty="0">
                          <a:effectLst/>
                          <a:latin typeface="+mn-ea"/>
                          <a:ea typeface="+mn-ea"/>
                          <a:cs typeface="굴림"/>
                        </a:rPr>
                        <a:t>입력 불가</a:t>
                      </a:r>
                      <a:endParaRPr lang="ko-KR" sz="1000" b="1" dirty="0">
                        <a:effectLst/>
                        <a:latin typeface="+mn-ea"/>
                        <a:ea typeface="+mn-ea"/>
                        <a:cs typeface="굴림"/>
                      </a:endParaRPr>
                    </a:p>
                  </a:txBody>
                  <a:tcPr marL="62865" marR="62865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3222"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+mn-ea"/>
                          <a:ea typeface="+mn-ea"/>
                        </a:rPr>
                        <a:t>369</a:t>
                      </a:r>
                      <a:endParaRPr lang="ko-KR" sz="1000" dirty="0">
                        <a:effectLst/>
                        <a:latin typeface="+mn-ea"/>
                        <a:ea typeface="+mn-ea"/>
                        <a:cs typeface="굴림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+mn-ea"/>
                          <a:ea typeface="+mn-ea"/>
                        </a:rPr>
                        <a:t>369</a:t>
                      </a:r>
                      <a:endParaRPr lang="ko-KR" sz="1000" dirty="0">
                        <a:effectLst/>
                        <a:latin typeface="+mn-ea"/>
                        <a:ea typeface="+mn-ea"/>
                        <a:cs typeface="굴림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+mn-ea"/>
                          <a:ea typeface="+mn-ea"/>
                        </a:rPr>
                        <a:t>90</a:t>
                      </a:r>
                      <a:endParaRPr lang="ko-KR" sz="1000" dirty="0">
                        <a:effectLst/>
                        <a:latin typeface="+mn-ea"/>
                        <a:ea typeface="+mn-ea"/>
                        <a:cs typeface="굴림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+mn-ea"/>
                          <a:ea typeface="+mn-ea"/>
                        </a:rPr>
                        <a:t>24%</a:t>
                      </a:r>
                      <a:endParaRPr lang="ko-KR" sz="1000" dirty="0">
                        <a:effectLst/>
                        <a:latin typeface="+mn-ea"/>
                        <a:ea typeface="+mn-ea"/>
                        <a:cs typeface="굴림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+mn-ea"/>
                          <a:ea typeface="+mn-ea"/>
                        </a:rPr>
                        <a:t>155</a:t>
                      </a:r>
                      <a:endParaRPr lang="ko-KR" sz="1000" dirty="0">
                        <a:effectLst/>
                        <a:latin typeface="+mn-ea"/>
                        <a:ea typeface="+mn-ea"/>
                        <a:cs typeface="굴림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+mn-ea"/>
                          <a:ea typeface="+mn-ea"/>
                        </a:rPr>
                        <a:t>3%</a:t>
                      </a:r>
                      <a:endParaRPr lang="ko-KR" sz="1000" dirty="0">
                        <a:effectLst/>
                        <a:latin typeface="+mn-ea"/>
                        <a:ea typeface="+mn-ea"/>
                        <a:cs typeface="굴림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+mn-ea"/>
                          <a:ea typeface="+mn-ea"/>
                        </a:rPr>
                        <a:t>124</a:t>
                      </a:r>
                      <a:endParaRPr lang="ko-KR" sz="1000" dirty="0">
                        <a:effectLst/>
                        <a:latin typeface="+mn-ea"/>
                        <a:ea typeface="+mn-ea"/>
                        <a:cs typeface="굴림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+mn-ea"/>
                          <a:ea typeface="+mn-ea"/>
                        </a:rPr>
                        <a:t>13%</a:t>
                      </a:r>
                      <a:endParaRPr lang="ko-KR" sz="1000" dirty="0">
                        <a:effectLst/>
                        <a:latin typeface="+mn-ea"/>
                        <a:ea typeface="+mn-ea"/>
                        <a:cs typeface="굴림"/>
                      </a:endParaRP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3135435" y="2144888"/>
            <a:ext cx="18909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indent="-135831" defTabSz="782865" fontAlgn="base" latinLnBrk="0">
              <a:spcBef>
                <a:spcPct val="0"/>
              </a:spcBef>
              <a:spcAft>
                <a:spcPct val="0"/>
              </a:spcAft>
              <a:buClr>
                <a:schemeClr val="bg1">
                  <a:lumMod val="65000"/>
                </a:schemeClr>
              </a:buClr>
              <a:buSzPct val="80000"/>
              <a:tabLst>
                <a:tab pos="2020779" algn="l"/>
                <a:tab pos="4239346" algn="l"/>
              </a:tabLst>
            </a:pPr>
            <a:r>
              <a:rPr kumimoji="1" lang="en-US" altLang="ko-KR" sz="1100" b="1" spc="-23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▶ </a:t>
            </a:r>
            <a:r>
              <a:rPr kumimoji="1" lang="ko-KR" altLang="en-US" sz="1100" b="1" spc="-23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신호 주기정보 입력 처리</a:t>
            </a:r>
            <a:endParaRPr kumimoji="1" lang="en-US" altLang="ko-KR" sz="1100" b="1" u="sng" spc="-23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310997" y="2355129"/>
            <a:ext cx="5320986" cy="505835"/>
          </a:xfrm>
          <a:prstGeom prst="rect">
            <a:avLst/>
          </a:prstGeom>
          <a:noFill/>
          <a:ln w="3175">
            <a:noFill/>
          </a:ln>
        </p:spPr>
        <p:txBody>
          <a:bodyPr wrap="square" lIns="91428" tIns="72000" rIns="91428" bIns="45714" rtlCol="0">
            <a:noAutofit/>
          </a:bodyPr>
          <a:lstStyle/>
          <a:p>
            <a:pPr marL="171450" indent="-1714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ko-KR" altLang="en-US" sz="900" b="1" dirty="0" err="1">
                <a:latin typeface="+mn-ea"/>
              </a:rPr>
              <a:t>세종시는</a:t>
            </a:r>
            <a:r>
              <a:rPr lang="ko-KR" altLang="en-US" sz="900" b="1" dirty="0">
                <a:latin typeface="+mn-ea"/>
              </a:rPr>
              <a:t> </a:t>
            </a:r>
            <a:r>
              <a:rPr lang="ko-KR" altLang="en-US" sz="900" b="1" dirty="0" err="1">
                <a:latin typeface="+mn-ea"/>
              </a:rPr>
              <a:t>분할없이</a:t>
            </a:r>
            <a:r>
              <a:rPr lang="ko-KR" altLang="en-US" sz="900" b="1" dirty="0">
                <a:latin typeface="+mn-ea"/>
              </a:rPr>
              <a:t> </a:t>
            </a:r>
            <a:r>
              <a:rPr lang="en-US" altLang="ko-KR" sz="900" b="1" dirty="0">
                <a:latin typeface="+mn-ea"/>
              </a:rPr>
              <a:t>1</a:t>
            </a:r>
            <a:r>
              <a:rPr lang="ko-KR" altLang="en-US" sz="900" b="1" dirty="0">
                <a:latin typeface="+mn-ea"/>
              </a:rPr>
              <a:t>개의 지역으로 </a:t>
            </a:r>
            <a:r>
              <a:rPr lang="en-US" altLang="ko-KR" sz="900" b="1" dirty="0">
                <a:latin typeface="+mn-ea"/>
              </a:rPr>
              <a:t>Net.xml </a:t>
            </a:r>
            <a:r>
              <a:rPr lang="ko-KR" altLang="en-US" sz="900" b="1" dirty="0">
                <a:latin typeface="+mn-ea"/>
              </a:rPr>
              <a:t>생성 </a:t>
            </a:r>
            <a:r>
              <a:rPr lang="en-US" altLang="ko-KR" sz="900" b="1" dirty="0">
                <a:latin typeface="+mn-ea"/>
              </a:rPr>
              <a:t>(</a:t>
            </a:r>
            <a:r>
              <a:rPr lang="ko-KR" altLang="en-US" sz="900" b="1" dirty="0">
                <a:latin typeface="+mn-ea"/>
              </a:rPr>
              <a:t>신호</a:t>
            </a:r>
            <a:r>
              <a:rPr lang="en-US" altLang="ko-KR" sz="900" b="1" dirty="0">
                <a:latin typeface="+mn-ea"/>
              </a:rPr>
              <a:t>DB : 369 </a:t>
            </a:r>
            <a:r>
              <a:rPr lang="ko-KR" altLang="en-US" sz="900" b="1" dirty="0">
                <a:latin typeface="+mn-ea"/>
              </a:rPr>
              <a:t>개</a:t>
            </a:r>
            <a:r>
              <a:rPr lang="en-US" altLang="ko-KR" sz="900" b="1" dirty="0">
                <a:latin typeface="+mn-ea"/>
              </a:rPr>
              <a:t>)</a:t>
            </a:r>
          </a:p>
          <a:p>
            <a:pPr marL="360000" lvl="2" indent="-171450">
              <a:lnSpc>
                <a:spcPct val="120000"/>
              </a:lnSpc>
              <a:buFont typeface="Wingdings" pitchFamily="2" charset="2"/>
              <a:buChar char="§"/>
            </a:pPr>
            <a:r>
              <a:rPr lang="ko-KR" altLang="en-US" sz="900" dirty="0">
                <a:latin typeface="+mn-ea"/>
              </a:rPr>
              <a:t>신호</a:t>
            </a:r>
            <a:r>
              <a:rPr lang="en-US" altLang="ko-KR" sz="900" dirty="0">
                <a:latin typeface="+mn-ea"/>
              </a:rPr>
              <a:t>DB (Excel) </a:t>
            </a:r>
            <a:r>
              <a:rPr lang="ko-KR" altLang="en-US" sz="900" dirty="0">
                <a:latin typeface="+mn-ea"/>
              </a:rPr>
              <a:t>의 형식이 대전광역시와는 다름 </a:t>
            </a:r>
            <a:r>
              <a:rPr lang="en-US" altLang="ko-KR" sz="900" dirty="0">
                <a:latin typeface="+mn-ea"/>
              </a:rPr>
              <a:t>(</a:t>
            </a:r>
            <a:r>
              <a:rPr lang="ko-KR" altLang="en-US" sz="900" dirty="0">
                <a:latin typeface="+mn-ea"/>
              </a:rPr>
              <a:t>신호 주기</a:t>
            </a:r>
            <a:r>
              <a:rPr lang="en-US" altLang="ko-KR" sz="900" dirty="0">
                <a:latin typeface="+mn-ea"/>
              </a:rPr>
              <a:t>, </a:t>
            </a:r>
            <a:r>
              <a:rPr lang="ko-KR" altLang="en-US" sz="900" dirty="0">
                <a:latin typeface="+mn-ea"/>
              </a:rPr>
              <a:t>교차로 명</a:t>
            </a:r>
            <a:r>
              <a:rPr lang="en-US" altLang="ko-KR" sz="900" dirty="0">
                <a:latin typeface="+mn-ea"/>
              </a:rPr>
              <a:t>, signal option </a:t>
            </a:r>
            <a:r>
              <a:rPr lang="ko-KR" altLang="en-US" sz="900" dirty="0">
                <a:latin typeface="+mn-ea"/>
              </a:rPr>
              <a:t>표시</a:t>
            </a:r>
            <a:r>
              <a:rPr lang="en-US" altLang="ko-KR" sz="900" dirty="0">
                <a:latin typeface="+mn-ea"/>
              </a:rPr>
              <a:t>)</a:t>
            </a:r>
          </a:p>
          <a:p>
            <a:pPr marL="188550" lvl="2">
              <a:lnSpc>
                <a:spcPct val="120000"/>
              </a:lnSpc>
            </a:pPr>
            <a:endParaRPr lang="en-US" altLang="ko-KR" sz="900" dirty="0">
              <a:latin typeface="+mn-ea"/>
            </a:endParaRPr>
          </a:p>
          <a:p>
            <a:pPr marL="171450" lvl="1" indent="-171450">
              <a:lnSpc>
                <a:spcPct val="120000"/>
              </a:lnSpc>
              <a:buFont typeface="Wingdings" pitchFamily="2" charset="2"/>
              <a:buChar char="ü"/>
            </a:pPr>
            <a:r>
              <a:rPr lang="ko-KR" altLang="en-US" sz="900" b="1" dirty="0">
                <a:latin typeface="+mn-ea"/>
              </a:rPr>
              <a:t>신호</a:t>
            </a:r>
            <a:r>
              <a:rPr lang="en-US" altLang="ko-KR" sz="900" b="1" dirty="0">
                <a:latin typeface="+mn-ea"/>
              </a:rPr>
              <a:t>DB(</a:t>
            </a:r>
            <a:r>
              <a:rPr lang="ko-KR" altLang="en-US" sz="900" b="1" dirty="0">
                <a:latin typeface="+mn-ea"/>
              </a:rPr>
              <a:t>엑셀</a:t>
            </a:r>
            <a:r>
              <a:rPr lang="en-US" altLang="ko-KR" sz="900" b="1" dirty="0">
                <a:latin typeface="+mn-ea"/>
              </a:rPr>
              <a:t>)</a:t>
            </a:r>
            <a:r>
              <a:rPr lang="ko-KR" altLang="en-US" sz="900" b="1" dirty="0">
                <a:latin typeface="+mn-ea"/>
              </a:rPr>
              <a:t>와 </a:t>
            </a:r>
            <a:r>
              <a:rPr lang="en-US" altLang="ko-KR" sz="900" b="1" dirty="0">
                <a:latin typeface="+mn-ea"/>
              </a:rPr>
              <a:t>SK </a:t>
            </a:r>
            <a:r>
              <a:rPr lang="ko-KR" altLang="en-US" sz="900" b="1" dirty="0" err="1">
                <a:latin typeface="+mn-ea"/>
              </a:rPr>
              <a:t>네트웍</a:t>
            </a:r>
            <a:r>
              <a:rPr lang="ko-KR" altLang="en-US" sz="900" b="1" dirty="0">
                <a:latin typeface="+mn-ea"/>
              </a:rPr>
              <a:t> 교차로와 비교해서 신호 주기 입력 </a:t>
            </a:r>
            <a:r>
              <a:rPr lang="en-US" altLang="ko-KR" sz="900" b="1" dirty="0">
                <a:latin typeface="+mn-ea"/>
              </a:rPr>
              <a:t>(</a:t>
            </a:r>
            <a:r>
              <a:rPr lang="ko-KR" altLang="en-US" sz="900" b="1" dirty="0">
                <a:latin typeface="+mn-ea"/>
              </a:rPr>
              <a:t>대전시와 동일</a:t>
            </a:r>
            <a:r>
              <a:rPr lang="en-US" altLang="ko-KR" sz="900" b="1" dirty="0">
                <a:latin typeface="+mn-ea"/>
              </a:rPr>
              <a:t>)</a:t>
            </a:r>
          </a:p>
          <a:p>
            <a:pPr marL="188550" lvl="2">
              <a:lnSpc>
                <a:spcPct val="120000"/>
              </a:lnSpc>
            </a:pPr>
            <a:endParaRPr lang="en-US" altLang="ko-KR" sz="900" dirty="0">
              <a:latin typeface="+mn-ea"/>
            </a:endParaRPr>
          </a:p>
          <a:p>
            <a:pPr marL="171450" indent="-171450">
              <a:lnSpc>
                <a:spcPct val="120000"/>
              </a:lnSpc>
              <a:buFont typeface="Wingdings" pitchFamily="2" charset="2"/>
              <a:buChar char="ü"/>
            </a:pPr>
            <a:r>
              <a:rPr lang="ko-KR" altLang="en-US" sz="900" b="1" dirty="0">
                <a:latin typeface="+mn-ea"/>
              </a:rPr>
              <a:t>대전 분할 지역을 합친 </a:t>
            </a:r>
            <a:r>
              <a:rPr lang="en-US" altLang="ko-KR" sz="900" b="1" dirty="0">
                <a:latin typeface="+mn-ea"/>
              </a:rPr>
              <a:t>Net.xml </a:t>
            </a:r>
            <a:r>
              <a:rPr lang="ko-KR" altLang="en-US" sz="900" b="1" dirty="0">
                <a:latin typeface="+mn-ea"/>
              </a:rPr>
              <a:t>과 연결 정보 업데이트</a:t>
            </a:r>
            <a:endParaRPr lang="en-US" altLang="ko-KR" sz="900" b="1" dirty="0">
              <a:latin typeface="+mn-ea"/>
            </a:endParaRPr>
          </a:p>
          <a:p>
            <a:pPr marL="360000" lvl="1" indent="-171450">
              <a:lnSpc>
                <a:spcPct val="120000"/>
              </a:lnSpc>
              <a:buFont typeface="Wingdings" pitchFamily="2" charset="2"/>
              <a:buChar char="§"/>
            </a:pPr>
            <a:r>
              <a:rPr lang="en-US" altLang="ko-KR" sz="900" dirty="0">
                <a:latin typeface="+mn-ea"/>
              </a:rPr>
              <a:t>SK </a:t>
            </a:r>
            <a:r>
              <a:rPr lang="ko-KR" altLang="en-US" sz="900" dirty="0">
                <a:latin typeface="+mn-ea"/>
              </a:rPr>
              <a:t>원도가 대전과 세종의 도로 </a:t>
            </a:r>
            <a:r>
              <a:rPr lang="ko-KR" altLang="en-US" sz="900" dirty="0" err="1">
                <a:latin typeface="+mn-ea"/>
              </a:rPr>
              <a:t>네트웍이</a:t>
            </a:r>
            <a:r>
              <a:rPr lang="ko-KR" altLang="en-US" sz="900" dirty="0">
                <a:latin typeface="+mn-ea"/>
              </a:rPr>
              <a:t> 분리되어 있음</a:t>
            </a:r>
            <a:endParaRPr lang="en-US" altLang="ko-KR" sz="900" dirty="0">
              <a:latin typeface="+mn-ea"/>
            </a:endParaRPr>
          </a:p>
          <a:p>
            <a:pPr marL="360000" lvl="1" indent="-171450">
              <a:lnSpc>
                <a:spcPct val="120000"/>
              </a:lnSpc>
              <a:buFont typeface="Wingdings" pitchFamily="2" charset="2"/>
              <a:buChar char="§"/>
            </a:pPr>
            <a:r>
              <a:rPr lang="ko-KR" altLang="en-US" sz="900" dirty="0">
                <a:latin typeface="+mn-ea"/>
              </a:rPr>
              <a:t>대전</a:t>
            </a:r>
            <a:r>
              <a:rPr lang="en-US" altLang="ko-KR" sz="900" dirty="0">
                <a:latin typeface="+mn-ea"/>
              </a:rPr>
              <a:t>/</a:t>
            </a:r>
            <a:r>
              <a:rPr lang="ko-KR" altLang="en-US" sz="900" dirty="0">
                <a:latin typeface="+mn-ea"/>
              </a:rPr>
              <a:t>세종간 연결지점이 단절 </a:t>
            </a:r>
            <a:r>
              <a:rPr lang="ko-KR" altLang="en-US" sz="900" dirty="0" err="1">
                <a:latin typeface="+mn-ea"/>
              </a:rPr>
              <a:t>노드로</a:t>
            </a:r>
            <a:r>
              <a:rPr lang="ko-KR" altLang="en-US" sz="900" dirty="0">
                <a:latin typeface="+mn-ea"/>
              </a:rPr>
              <a:t> 되어 있어 통행 가능하도록 연결 정보를 업데이트</a:t>
            </a:r>
            <a:endParaRPr lang="en-US" altLang="ko-KR" sz="900" dirty="0">
              <a:latin typeface="+mn-ea"/>
            </a:endParaRPr>
          </a:p>
          <a:p>
            <a:pPr marL="360000" lvl="2" indent="-171450">
              <a:lnSpc>
                <a:spcPct val="120000"/>
              </a:lnSpc>
              <a:buFont typeface="Wingdings" pitchFamily="2" charset="2"/>
              <a:buChar char="§"/>
            </a:pPr>
            <a:endParaRPr lang="en-US" altLang="ko-KR" sz="900" dirty="0">
              <a:latin typeface="+mn-ea"/>
            </a:endParaRPr>
          </a:p>
          <a:p>
            <a:pPr>
              <a:lnSpc>
                <a:spcPct val="120000"/>
              </a:lnSpc>
            </a:pPr>
            <a:endParaRPr lang="en-US" altLang="ko-KR" sz="1000" u="sng" dirty="0">
              <a:latin typeface="+mn-ea"/>
            </a:endParaRPr>
          </a:p>
          <a:p>
            <a:pPr>
              <a:lnSpc>
                <a:spcPct val="120000"/>
              </a:lnSpc>
            </a:pPr>
            <a:r>
              <a:rPr lang="en-US" altLang="ko-KR" sz="1000" u="sng" dirty="0">
                <a:latin typeface="+mn-ea"/>
              </a:rPr>
              <a:t>  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136039" y="3810512"/>
            <a:ext cx="193764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indent="-135831" defTabSz="782865" fontAlgn="base" latinLnBrk="0">
              <a:spcBef>
                <a:spcPct val="0"/>
              </a:spcBef>
              <a:spcAft>
                <a:spcPct val="0"/>
              </a:spcAft>
              <a:buClr>
                <a:schemeClr val="bg1">
                  <a:lumMod val="65000"/>
                </a:schemeClr>
              </a:buClr>
              <a:buSzPct val="80000"/>
              <a:tabLst>
                <a:tab pos="2020779" algn="l"/>
                <a:tab pos="4239346" algn="l"/>
              </a:tabLst>
            </a:pPr>
            <a:r>
              <a:rPr kumimoji="1" lang="en-US" altLang="ko-KR" sz="1100" b="1" spc="-23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▶ </a:t>
            </a:r>
            <a:r>
              <a:rPr kumimoji="1" lang="ko-KR" altLang="en-US" sz="1100" b="1" spc="-23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신호 주기 입력 진행 현황</a:t>
            </a:r>
            <a:endParaRPr kumimoji="1" lang="en-US" altLang="ko-KR" sz="1100" b="1" u="sng" spc="-23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318534" y="4743405"/>
            <a:ext cx="5251112" cy="460756"/>
          </a:xfrm>
          <a:prstGeom prst="rect">
            <a:avLst/>
          </a:prstGeom>
          <a:noFill/>
          <a:ln w="3175">
            <a:noFill/>
          </a:ln>
        </p:spPr>
        <p:txBody>
          <a:bodyPr wrap="square" lIns="91428" tIns="72000" rIns="91428" bIns="45714" rtlCol="0">
            <a:noAutofit/>
          </a:bodyPr>
          <a:lstStyle/>
          <a:p>
            <a:pPr marL="171450" indent="-1714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altLang="ko-KR" sz="900" dirty="0">
                <a:latin typeface="+mn-ea"/>
              </a:rPr>
              <a:t>“</a:t>
            </a:r>
            <a:r>
              <a:rPr lang="ko-KR" altLang="en-US" sz="900" dirty="0">
                <a:latin typeface="+mn-ea"/>
              </a:rPr>
              <a:t>입력 완료</a:t>
            </a:r>
            <a:r>
              <a:rPr lang="en-US" altLang="ko-KR" sz="900" dirty="0">
                <a:latin typeface="+mn-ea"/>
              </a:rPr>
              <a:t>” :</a:t>
            </a:r>
            <a:r>
              <a:rPr lang="ko-KR" altLang="en-US" sz="900" dirty="0">
                <a:latin typeface="+mn-ea"/>
              </a:rPr>
              <a:t> </a:t>
            </a:r>
            <a:r>
              <a:rPr lang="en-US" altLang="ko-KR" sz="900" dirty="0">
                <a:latin typeface="+mn-ea"/>
              </a:rPr>
              <a:t>Net.xml </a:t>
            </a:r>
            <a:r>
              <a:rPr lang="ko-KR" altLang="en-US" sz="900" dirty="0">
                <a:latin typeface="+mn-ea"/>
              </a:rPr>
              <a:t>신호주기 수작업 입력 완료 </a:t>
            </a:r>
            <a:r>
              <a:rPr lang="en-US" altLang="ko-KR" sz="900" dirty="0">
                <a:latin typeface="+mn-ea"/>
              </a:rPr>
              <a:t>(</a:t>
            </a:r>
            <a:r>
              <a:rPr lang="ko-KR" altLang="en-US" sz="900" dirty="0">
                <a:latin typeface="+mn-ea"/>
              </a:rPr>
              <a:t>교차로</a:t>
            </a:r>
            <a:r>
              <a:rPr lang="en-US" altLang="ko-KR" sz="900" dirty="0">
                <a:latin typeface="+mn-ea"/>
              </a:rPr>
              <a:t> </a:t>
            </a:r>
            <a:r>
              <a:rPr lang="ko-KR" altLang="en-US" sz="900" dirty="0">
                <a:latin typeface="+mn-ea"/>
              </a:rPr>
              <a:t>연결정보</a:t>
            </a:r>
            <a:r>
              <a:rPr lang="en-US" altLang="ko-KR" sz="900" dirty="0">
                <a:latin typeface="+mn-ea"/>
              </a:rPr>
              <a:t>, </a:t>
            </a:r>
            <a:r>
              <a:rPr lang="ko-KR" altLang="en-US" sz="900" dirty="0">
                <a:latin typeface="+mn-ea"/>
              </a:rPr>
              <a:t>신호 주기</a:t>
            </a:r>
            <a:r>
              <a:rPr lang="en-US" altLang="ko-KR" sz="900" dirty="0">
                <a:latin typeface="+mn-ea"/>
              </a:rPr>
              <a:t>)</a:t>
            </a:r>
          </a:p>
          <a:p>
            <a:pPr marL="171450" indent="-1714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altLang="ko-KR" sz="900" dirty="0">
                <a:latin typeface="+mn-ea"/>
              </a:rPr>
              <a:t>“</a:t>
            </a:r>
            <a:r>
              <a:rPr lang="ko-KR" altLang="en-US" sz="900" dirty="0">
                <a:latin typeface="+mn-ea"/>
              </a:rPr>
              <a:t>정보 부족</a:t>
            </a:r>
            <a:r>
              <a:rPr lang="en-US" altLang="ko-KR" sz="900" dirty="0">
                <a:latin typeface="+mn-ea"/>
              </a:rPr>
              <a:t>” : </a:t>
            </a:r>
            <a:r>
              <a:rPr lang="ko-KR" altLang="en-US" sz="900" dirty="0">
                <a:latin typeface="+mn-ea"/>
              </a:rPr>
              <a:t>신호</a:t>
            </a:r>
            <a:r>
              <a:rPr lang="en-US" altLang="ko-KR" sz="900" dirty="0">
                <a:latin typeface="+mn-ea"/>
              </a:rPr>
              <a:t> DB (Excel)</a:t>
            </a:r>
            <a:r>
              <a:rPr lang="ko-KR" altLang="en-US" sz="900" dirty="0">
                <a:latin typeface="+mn-ea"/>
              </a:rPr>
              <a:t>에 입력 정보 부족 </a:t>
            </a:r>
            <a:r>
              <a:rPr lang="en-US" altLang="ko-KR" sz="900" dirty="0">
                <a:latin typeface="+mn-ea"/>
              </a:rPr>
              <a:t>(duration </a:t>
            </a:r>
            <a:r>
              <a:rPr lang="ko-KR" altLang="en-US" sz="900" dirty="0">
                <a:latin typeface="+mn-ea"/>
              </a:rPr>
              <a:t>누락 </a:t>
            </a:r>
            <a:r>
              <a:rPr lang="en-US" altLang="ko-KR" sz="900" dirty="0">
                <a:latin typeface="+mn-ea"/>
              </a:rPr>
              <a:t>– </a:t>
            </a:r>
            <a:r>
              <a:rPr lang="ko-KR" altLang="en-US" sz="900" dirty="0">
                <a:latin typeface="+mn-ea"/>
              </a:rPr>
              <a:t>신호 주기를 알 수 없음</a:t>
            </a:r>
            <a:r>
              <a:rPr lang="en-US" altLang="ko-KR" sz="900" dirty="0">
                <a:latin typeface="+mn-ea"/>
              </a:rPr>
              <a:t>)</a:t>
            </a:r>
          </a:p>
          <a:p>
            <a:pPr marL="171450" indent="-1714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altLang="ko-KR" sz="900" dirty="0">
                <a:latin typeface="+mn-ea"/>
              </a:rPr>
              <a:t>“</a:t>
            </a:r>
            <a:r>
              <a:rPr lang="ko-KR" altLang="en-US" sz="900" dirty="0">
                <a:latin typeface="+mn-ea"/>
              </a:rPr>
              <a:t>입력 불가</a:t>
            </a:r>
            <a:r>
              <a:rPr lang="en-US" altLang="ko-KR" sz="900" dirty="0">
                <a:latin typeface="+mn-ea"/>
              </a:rPr>
              <a:t>” : </a:t>
            </a:r>
            <a:r>
              <a:rPr lang="ko-KR" altLang="en-US" sz="900" dirty="0">
                <a:latin typeface="+mn-ea"/>
              </a:rPr>
              <a:t>신호 </a:t>
            </a:r>
            <a:r>
              <a:rPr lang="en-US" altLang="ko-KR" sz="900" dirty="0">
                <a:latin typeface="+mn-ea"/>
              </a:rPr>
              <a:t>DB </a:t>
            </a:r>
            <a:r>
              <a:rPr lang="ko-KR" altLang="en-US" sz="900" dirty="0">
                <a:latin typeface="+mn-ea"/>
              </a:rPr>
              <a:t>에 내용이 없거나 교차로 </a:t>
            </a:r>
            <a:r>
              <a:rPr lang="en-US" altLang="ko-KR" sz="900" dirty="0">
                <a:latin typeface="+mn-ea"/>
              </a:rPr>
              <a:t>(</a:t>
            </a:r>
            <a:r>
              <a:rPr lang="ko-KR" altLang="en-US" sz="900" dirty="0">
                <a:latin typeface="+mn-ea"/>
              </a:rPr>
              <a:t>신호</a:t>
            </a:r>
            <a:r>
              <a:rPr lang="en-US" altLang="ko-KR" sz="900" dirty="0">
                <a:latin typeface="+mn-ea"/>
              </a:rPr>
              <a:t>/</a:t>
            </a:r>
            <a:r>
              <a:rPr lang="ko-KR" altLang="en-US" sz="900" dirty="0">
                <a:latin typeface="+mn-ea"/>
              </a:rPr>
              <a:t>경로</a:t>
            </a:r>
            <a:r>
              <a:rPr lang="en-US" altLang="ko-KR" sz="900" dirty="0">
                <a:latin typeface="+mn-ea"/>
              </a:rPr>
              <a:t> </a:t>
            </a:r>
            <a:r>
              <a:rPr lang="ko-KR" altLang="en-US" sz="900" dirty="0">
                <a:latin typeface="+mn-ea"/>
              </a:rPr>
              <a:t>오류</a:t>
            </a:r>
            <a:r>
              <a:rPr lang="en-US" altLang="ko-KR" sz="900" dirty="0">
                <a:latin typeface="+mn-ea"/>
              </a:rPr>
              <a:t>, </a:t>
            </a:r>
            <a:r>
              <a:rPr lang="ko-KR" altLang="en-US" sz="900" dirty="0">
                <a:latin typeface="+mn-ea"/>
              </a:rPr>
              <a:t>신호 부족</a:t>
            </a:r>
            <a:r>
              <a:rPr lang="en-US" altLang="ko-KR" sz="900" dirty="0">
                <a:latin typeface="+mn-ea"/>
              </a:rPr>
              <a:t>, </a:t>
            </a:r>
            <a:r>
              <a:rPr lang="ko-KR" altLang="en-US" sz="900" dirty="0">
                <a:latin typeface="+mn-ea"/>
              </a:rPr>
              <a:t>위치확인 불가</a:t>
            </a:r>
            <a:r>
              <a:rPr lang="en-US" altLang="ko-KR" sz="900" dirty="0">
                <a:latin typeface="+mn-ea"/>
              </a:rPr>
              <a:t> </a:t>
            </a:r>
            <a:r>
              <a:rPr lang="ko-KR" altLang="en-US" sz="900" dirty="0">
                <a:latin typeface="+mn-ea"/>
              </a:rPr>
              <a:t>등</a:t>
            </a:r>
            <a:r>
              <a:rPr lang="en-US" altLang="ko-KR" sz="900" dirty="0">
                <a:latin typeface="+mn-ea"/>
              </a:rPr>
              <a:t>)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142724" y="5338546"/>
            <a:ext cx="212115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indent="-135831" defTabSz="782865" fontAlgn="base" latinLnBrk="0">
              <a:spcBef>
                <a:spcPct val="0"/>
              </a:spcBef>
              <a:spcAft>
                <a:spcPct val="0"/>
              </a:spcAft>
              <a:buClr>
                <a:schemeClr val="bg1">
                  <a:lumMod val="65000"/>
                </a:schemeClr>
              </a:buClr>
              <a:buSzPct val="80000"/>
              <a:tabLst>
                <a:tab pos="2020779" algn="l"/>
                <a:tab pos="4239346" algn="l"/>
              </a:tabLst>
            </a:pPr>
            <a:r>
              <a:rPr kumimoji="1" lang="en-US" altLang="ko-KR" sz="1100" b="1" spc="-23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▶ SALT </a:t>
            </a:r>
            <a:r>
              <a:rPr kumimoji="1" lang="ko-KR" altLang="en-US" sz="1100" b="1" spc="-23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배포 데이터 생성 이슈</a:t>
            </a:r>
            <a:endParaRPr kumimoji="1" lang="en-US" altLang="ko-KR" sz="1100" b="1" u="sng" spc="-23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311607" y="5551665"/>
            <a:ext cx="5244185" cy="1167752"/>
          </a:xfrm>
          <a:prstGeom prst="rect">
            <a:avLst/>
          </a:prstGeom>
          <a:noFill/>
          <a:ln w="3175">
            <a:noFill/>
          </a:ln>
        </p:spPr>
        <p:txBody>
          <a:bodyPr wrap="square" lIns="91428" tIns="72000" rIns="91428" bIns="45714" rtlCol="0">
            <a:noAutofit/>
          </a:bodyPr>
          <a:lstStyle/>
          <a:p>
            <a:pPr marL="171450" indent="-1714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ko-KR" altLang="en-US" sz="900" dirty="0">
                <a:latin typeface="+mn-ea"/>
              </a:rPr>
              <a:t>신호</a:t>
            </a:r>
            <a:r>
              <a:rPr lang="en-US" altLang="ko-KR" sz="900" dirty="0">
                <a:latin typeface="+mn-ea"/>
              </a:rPr>
              <a:t> </a:t>
            </a:r>
            <a:r>
              <a:rPr lang="ko-KR" altLang="en-US" sz="900" dirty="0">
                <a:latin typeface="+mn-ea"/>
              </a:rPr>
              <a:t>정보 입력 가능한 </a:t>
            </a:r>
            <a:r>
              <a:rPr lang="en-US" altLang="ko-KR" sz="900" dirty="0">
                <a:latin typeface="+mn-ea"/>
              </a:rPr>
              <a:t>90 </a:t>
            </a:r>
            <a:r>
              <a:rPr lang="ko-KR" altLang="en-US" sz="900" dirty="0">
                <a:latin typeface="+mn-ea"/>
              </a:rPr>
              <a:t>건은 </a:t>
            </a:r>
            <a:r>
              <a:rPr lang="en-US" altLang="ko-KR" sz="900" dirty="0">
                <a:latin typeface="+mn-ea"/>
              </a:rPr>
              <a:t>Net.xml </a:t>
            </a:r>
            <a:r>
              <a:rPr lang="ko-KR" altLang="en-US" sz="900" dirty="0">
                <a:latin typeface="+mn-ea"/>
              </a:rPr>
              <a:t>에 반영 </a:t>
            </a:r>
            <a:r>
              <a:rPr lang="en-US" altLang="ko-KR" sz="900" dirty="0">
                <a:latin typeface="+mn-ea"/>
              </a:rPr>
              <a:t>(</a:t>
            </a:r>
            <a:r>
              <a:rPr lang="ko-KR" altLang="en-US" sz="900" dirty="0">
                <a:latin typeface="+mn-ea"/>
              </a:rPr>
              <a:t>교차로</a:t>
            </a:r>
            <a:r>
              <a:rPr lang="en-US" altLang="ko-KR" sz="900" dirty="0">
                <a:latin typeface="+mn-ea"/>
              </a:rPr>
              <a:t> </a:t>
            </a:r>
            <a:r>
              <a:rPr lang="ko-KR" altLang="en-US" sz="900" dirty="0">
                <a:latin typeface="+mn-ea"/>
              </a:rPr>
              <a:t>연결정보</a:t>
            </a:r>
            <a:r>
              <a:rPr lang="en-US" altLang="ko-KR" sz="900" dirty="0">
                <a:latin typeface="+mn-ea"/>
              </a:rPr>
              <a:t>, </a:t>
            </a:r>
            <a:r>
              <a:rPr lang="ko-KR" altLang="en-US" sz="900" dirty="0">
                <a:latin typeface="+mn-ea"/>
              </a:rPr>
              <a:t>신호 주기</a:t>
            </a:r>
            <a:r>
              <a:rPr lang="en-US" altLang="ko-KR" sz="900" dirty="0">
                <a:latin typeface="+mn-ea"/>
              </a:rPr>
              <a:t>)</a:t>
            </a:r>
          </a:p>
          <a:p>
            <a:pPr marL="171450" indent="-1714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altLang="ko-KR" sz="900" dirty="0">
                <a:latin typeface="+mn-ea"/>
              </a:rPr>
              <a:t>SALT </a:t>
            </a:r>
            <a:r>
              <a:rPr lang="en-US" altLang="ko-KR" sz="900" dirty="0" err="1">
                <a:latin typeface="+mn-ea"/>
              </a:rPr>
              <a:t>tss</a:t>
            </a:r>
            <a:r>
              <a:rPr lang="en-US" altLang="ko-KR" sz="900" dirty="0">
                <a:latin typeface="+mn-ea"/>
              </a:rPr>
              <a:t> </a:t>
            </a:r>
            <a:r>
              <a:rPr lang="ko-KR" altLang="en-US" sz="900" dirty="0">
                <a:latin typeface="+mn-ea"/>
              </a:rPr>
              <a:t>데이터 생성을 위한 필수 정보 없음</a:t>
            </a:r>
            <a:endParaRPr lang="en-US" altLang="ko-KR" sz="900" dirty="0">
              <a:latin typeface="+mn-ea"/>
            </a:endParaRPr>
          </a:p>
          <a:p>
            <a:pPr marL="360000" lvl="1" indent="-171450">
              <a:lnSpc>
                <a:spcPct val="120000"/>
              </a:lnSpc>
              <a:buFont typeface="Wingdings" pitchFamily="2" charset="2"/>
              <a:buChar char="§"/>
            </a:pPr>
            <a:r>
              <a:rPr lang="en-US" altLang="ko-KR" sz="900" u="sng" dirty="0"/>
              <a:t>signal table</a:t>
            </a:r>
            <a:r>
              <a:rPr lang="ko-KR" altLang="ko-KR" sz="900" u="sng" dirty="0"/>
              <a:t>의 </a:t>
            </a:r>
            <a:r>
              <a:rPr lang="en-US" altLang="ko-KR" sz="900" u="sng" dirty="0"/>
              <a:t> </a:t>
            </a:r>
            <a:r>
              <a:rPr lang="ko-KR" altLang="ko-KR" sz="900" u="sng" dirty="0"/>
              <a:t>“</a:t>
            </a:r>
            <a:r>
              <a:rPr lang="en-US" altLang="ko-KR" sz="900" u="sng" dirty="0" err="1"/>
              <a:t>min.green</a:t>
            </a:r>
            <a:r>
              <a:rPr lang="ko-KR" altLang="ko-KR" sz="900" u="sng" dirty="0"/>
              <a:t>”</a:t>
            </a:r>
            <a:r>
              <a:rPr lang="en-US" altLang="ko-KR" sz="900" u="sng" dirty="0"/>
              <a:t>, </a:t>
            </a:r>
            <a:r>
              <a:rPr lang="ko-KR" altLang="ko-KR" sz="900" u="sng" dirty="0"/>
              <a:t>“</a:t>
            </a:r>
            <a:r>
              <a:rPr lang="en-US" altLang="ko-KR" sz="900" u="sng" dirty="0"/>
              <a:t>max</a:t>
            </a:r>
            <a:r>
              <a:rPr lang="ko-KR" altLang="ko-KR" sz="900" u="sng" dirty="0"/>
              <a:t>”</a:t>
            </a:r>
            <a:r>
              <a:rPr lang="en-US" altLang="ko-KR" sz="900" u="sng" dirty="0"/>
              <a:t>, </a:t>
            </a:r>
            <a:r>
              <a:rPr lang="ko-KR" altLang="ko-KR" sz="900" u="sng" dirty="0"/>
              <a:t>“</a:t>
            </a:r>
            <a:r>
              <a:rPr lang="en-US" altLang="ko-KR" sz="900" u="sng" dirty="0"/>
              <a:t>yellow(red)</a:t>
            </a:r>
            <a:r>
              <a:rPr lang="ko-KR" altLang="ko-KR" sz="900" u="sng" dirty="0"/>
              <a:t>” 시간 정보</a:t>
            </a:r>
            <a:r>
              <a:rPr lang="ko-KR" altLang="en-US" sz="900" u="sng" dirty="0"/>
              <a:t>가 없음</a:t>
            </a:r>
            <a:endParaRPr lang="en-US" altLang="ko-KR" sz="900" u="sng" dirty="0"/>
          </a:p>
          <a:p>
            <a:pPr marL="171450" indent="-1714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ko-KR" altLang="en-US" sz="900" dirty="0" err="1">
                <a:latin typeface="+mn-ea"/>
              </a:rPr>
              <a:t>세종시</a:t>
            </a:r>
            <a:r>
              <a:rPr lang="ko-KR" altLang="en-US" sz="900" dirty="0">
                <a:latin typeface="+mn-ea"/>
              </a:rPr>
              <a:t> 확인 결과 </a:t>
            </a:r>
            <a:r>
              <a:rPr lang="en-US" altLang="ko-KR" sz="900" dirty="0">
                <a:latin typeface="+mn-ea"/>
              </a:rPr>
              <a:t>:</a:t>
            </a:r>
            <a:r>
              <a:rPr lang="ko-KR" altLang="en-US" sz="900" dirty="0">
                <a:latin typeface="+mn-ea"/>
              </a:rPr>
              <a:t> 신호 주기정보 구축</a:t>
            </a:r>
            <a:r>
              <a:rPr lang="en-US" altLang="ko-KR" sz="900" dirty="0">
                <a:latin typeface="+mn-ea"/>
              </a:rPr>
              <a:t>/</a:t>
            </a:r>
            <a:r>
              <a:rPr lang="ko-KR" altLang="en-US" sz="900" dirty="0">
                <a:latin typeface="+mn-ea"/>
              </a:rPr>
              <a:t>정리는 </a:t>
            </a:r>
            <a:r>
              <a:rPr lang="en-US" altLang="ko-KR" sz="900" dirty="0">
                <a:latin typeface="+mn-ea"/>
              </a:rPr>
              <a:t>2020</a:t>
            </a:r>
            <a:r>
              <a:rPr lang="ko-KR" altLang="en-US" sz="900" dirty="0">
                <a:latin typeface="+mn-ea"/>
              </a:rPr>
              <a:t>년 말까지 진행 예정이며</a:t>
            </a:r>
            <a:r>
              <a:rPr lang="en-US" altLang="ko-KR" sz="900" dirty="0">
                <a:latin typeface="+mn-ea"/>
              </a:rPr>
              <a:t> </a:t>
            </a:r>
            <a:r>
              <a:rPr lang="ko-KR" altLang="en-US" sz="900" dirty="0">
                <a:latin typeface="+mn-ea"/>
              </a:rPr>
              <a:t>내년에는 필수 정보를 포함한 신호 주기정보를 제공 가능할 것으로 예상</a:t>
            </a:r>
            <a:endParaRPr lang="en-US" altLang="ko-KR" sz="900" dirty="0">
              <a:latin typeface="+mn-ea"/>
            </a:endParaRPr>
          </a:p>
          <a:p>
            <a:pPr marL="171450" indent="-1714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ko-KR" altLang="en-US" sz="900" dirty="0">
                <a:latin typeface="+mn-ea"/>
              </a:rPr>
              <a:t>현재 입력된 </a:t>
            </a:r>
            <a:r>
              <a:rPr lang="en-US" altLang="ko-KR" sz="900" dirty="0">
                <a:latin typeface="+mn-ea"/>
              </a:rPr>
              <a:t>90</a:t>
            </a:r>
            <a:r>
              <a:rPr lang="ko-KR" altLang="en-US" sz="900" dirty="0">
                <a:latin typeface="+mn-ea"/>
              </a:rPr>
              <a:t>건에</a:t>
            </a:r>
            <a:r>
              <a:rPr lang="en-US" altLang="ko-KR" sz="900" dirty="0">
                <a:latin typeface="+mn-ea"/>
              </a:rPr>
              <a:t> </a:t>
            </a:r>
            <a:r>
              <a:rPr lang="ko-KR" altLang="en-US" sz="900" dirty="0">
                <a:latin typeface="+mn-ea"/>
              </a:rPr>
              <a:t>대해서 시간 정보를 평균 값으로 처리하여 </a:t>
            </a:r>
            <a:r>
              <a:rPr lang="en-US" altLang="ko-KR" sz="900" dirty="0">
                <a:latin typeface="+mn-ea"/>
              </a:rPr>
              <a:t>SALT </a:t>
            </a:r>
            <a:r>
              <a:rPr lang="ko-KR" altLang="en-US" sz="900" dirty="0">
                <a:latin typeface="+mn-ea"/>
              </a:rPr>
              <a:t>배포 데이터 생성시 반영</a:t>
            </a:r>
            <a:endParaRPr lang="en-US" altLang="ko-KR" sz="900" dirty="0">
              <a:latin typeface="+mn-ea"/>
            </a:endParaRPr>
          </a:p>
          <a:p>
            <a:pPr marL="360000" lvl="1" indent="-171450">
              <a:lnSpc>
                <a:spcPct val="120000"/>
              </a:lnSpc>
              <a:buFont typeface="Wingdings" pitchFamily="2" charset="2"/>
              <a:buChar char="§"/>
            </a:pPr>
            <a:endParaRPr lang="en-US" altLang="ko-KR" sz="900" dirty="0">
              <a:latin typeface="+mn-ea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0EB38E1-9094-4D3F-811D-7E0F11CEB115}"/>
              </a:ext>
            </a:extLst>
          </p:cNvPr>
          <p:cNvSpPr/>
          <p:nvPr/>
        </p:nvSpPr>
        <p:spPr>
          <a:xfrm>
            <a:off x="1" y="922486"/>
            <a:ext cx="9144000" cy="62716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397F4BC-1B6D-4C9D-99B6-38A9D501E5C4}"/>
              </a:ext>
            </a:extLst>
          </p:cNvPr>
          <p:cNvSpPr/>
          <p:nvPr/>
        </p:nvSpPr>
        <p:spPr>
          <a:xfrm>
            <a:off x="289972" y="1071362"/>
            <a:ext cx="331622" cy="32941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2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9B46B97-E8AA-40E7-873F-B9215A2DF982}"/>
              </a:ext>
            </a:extLst>
          </p:cNvPr>
          <p:cNvSpPr/>
          <p:nvPr/>
        </p:nvSpPr>
        <p:spPr>
          <a:xfrm>
            <a:off x="673547" y="1036015"/>
            <a:ext cx="803865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chemeClr val="bg1"/>
              </a:buClr>
              <a:defRPr/>
            </a:pPr>
            <a:r>
              <a:rPr lang="ko-KR" altLang="en-US" sz="2000" spc="-150" dirty="0">
                <a:ln>
                  <a:solidFill>
                    <a:schemeClr val="bg1">
                      <a:alpha val="500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세종시 </a:t>
            </a:r>
            <a:r>
              <a:rPr lang="ko-KR" altLang="ko-KR" sz="2000" spc="-150" dirty="0">
                <a:ln>
                  <a:solidFill>
                    <a:schemeClr val="bg1">
                      <a:alpha val="500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신호 </a:t>
            </a:r>
            <a:r>
              <a:rPr lang="ko-KR" altLang="en-US" sz="2000" spc="-150" dirty="0">
                <a:ln>
                  <a:solidFill>
                    <a:schemeClr val="bg1">
                      <a:alpha val="500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구축</a:t>
            </a:r>
          </a:p>
        </p:txBody>
      </p:sp>
    </p:spTree>
    <p:extLst>
      <p:ext uri="{BB962C8B-B14F-4D97-AF65-F5344CB8AC3E}">
        <p14:creationId xmlns:p14="http://schemas.microsoft.com/office/powerpoint/2010/main" val="6623896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A88F624F-6932-4E30-95C1-1A7A36B42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Ⅰ</a:t>
            </a:r>
            <a:r>
              <a:rPr lang="en-US" altLang="ko-KR" dirty="0">
                <a:latin typeface="산돌고딕 L" panose="02030504000101010101" pitchFamily="18" charset="-127"/>
                <a:ea typeface="산돌고딕 L" panose="02030504000101010101" pitchFamily="18" charset="-127"/>
              </a:rPr>
              <a:t> </a:t>
            </a:r>
            <a:r>
              <a:rPr lang="ko-KR" altLang="en-US" dirty="0"/>
              <a:t>신호최적화 교통 데이터 구축 </a:t>
            </a:r>
            <a:r>
              <a:rPr lang="en-US" altLang="ko-KR" dirty="0"/>
              <a:t>(3/4)</a:t>
            </a:r>
            <a:r>
              <a:rPr lang="ko-KR" altLang="en-US" dirty="0"/>
              <a:t> </a:t>
            </a:r>
            <a:r>
              <a:rPr lang="en-US" altLang="ko-KR" dirty="0"/>
              <a:t>(1</a:t>
            </a:r>
            <a:r>
              <a:rPr lang="ko-KR" altLang="en-US" dirty="0"/>
              <a:t>차년도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590544" y="2073248"/>
            <a:ext cx="5180553" cy="4632598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txBody>
          <a:bodyPr wrap="square" lIns="91428" tIns="72000" rIns="91428" bIns="45714" rtlCol="0">
            <a:noAutofit/>
          </a:bodyPr>
          <a:lstStyle/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z="900" dirty="0"/>
          </a:p>
          <a:p>
            <a:pPr>
              <a:lnSpc>
                <a:spcPct val="120000"/>
              </a:lnSpc>
            </a:pPr>
            <a:endParaRPr lang="en-US" altLang="ko-KR" sz="900" dirty="0"/>
          </a:p>
        </p:txBody>
      </p:sp>
      <p:sp>
        <p:nvSpPr>
          <p:cNvPr id="12" name="TextBox 11"/>
          <p:cNvSpPr txBox="1"/>
          <p:nvPr/>
        </p:nvSpPr>
        <p:spPr>
          <a:xfrm>
            <a:off x="3590469" y="1764174"/>
            <a:ext cx="5179819" cy="30907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 lIns="91428" tIns="45714" rIns="91428" bIns="45714" rtlCol="0" anchor="ctr" anchorCtr="0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1200" dirty="0">
                <a:latin typeface="+mn-ea"/>
              </a:rPr>
              <a:t>SALT DB </a:t>
            </a:r>
            <a:r>
              <a:rPr lang="ko-KR" altLang="en-US" sz="1200" dirty="0">
                <a:latin typeface="+mn-ea"/>
              </a:rPr>
              <a:t>반영 사항</a:t>
            </a:r>
            <a:endParaRPr lang="en-US" altLang="ko-KR" sz="1200" dirty="0">
              <a:latin typeface="+mn-e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640269" y="2144888"/>
            <a:ext cx="12972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indent="-135831" defTabSz="782865" fontAlgn="base" latinLnBrk="0">
              <a:spcBef>
                <a:spcPct val="0"/>
              </a:spcBef>
              <a:spcAft>
                <a:spcPct val="0"/>
              </a:spcAft>
              <a:buClr>
                <a:schemeClr val="bg1">
                  <a:lumMod val="65000"/>
                </a:schemeClr>
              </a:buClr>
              <a:buSzPct val="80000"/>
              <a:tabLst>
                <a:tab pos="2020779" algn="l"/>
                <a:tab pos="4239346" algn="l"/>
              </a:tabLst>
            </a:pPr>
            <a:r>
              <a:rPr kumimoji="1" lang="en-US" altLang="ko-KR" sz="1100" b="1" spc="-23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▶ SALT DB </a:t>
            </a:r>
            <a:r>
              <a:rPr kumimoji="1" lang="ko-KR" altLang="en-US" sz="1100" b="1" spc="-23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구성</a:t>
            </a:r>
            <a:endParaRPr kumimoji="1" lang="en-US" altLang="ko-KR" sz="1100" b="1" u="sng" spc="-23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815831" y="2355129"/>
            <a:ext cx="5043320" cy="4149580"/>
          </a:xfrm>
          <a:prstGeom prst="rect">
            <a:avLst/>
          </a:prstGeom>
          <a:noFill/>
          <a:ln w="3175">
            <a:noFill/>
          </a:ln>
        </p:spPr>
        <p:txBody>
          <a:bodyPr wrap="square" lIns="91428" tIns="72000" rIns="91428" bIns="45714" rtlCol="0">
            <a:noAutofit/>
          </a:bodyPr>
          <a:lstStyle/>
          <a:p>
            <a:pPr marL="171450" indent="-1714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altLang="ko-KR" sz="900" b="1" dirty="0">
                <a:latin typeface="+mn-ea"/>
              </a:rPr>
              <a:t>DB </a:t>
            </a:r>
            <a:r>
              <a:rPr lang="ko-KR" altLang="en-US" sz="900" b="1" dirty="0">
                <a:latin typeface="+mn-ea"/>
              </a:rPr>
              <a:t>테이블 생성</a:t>
            </a:r>
            <a:r>
              <a:rPr lang="en-US" altLang="ko-KR" sz="900" b="1" dirty="0">
                <a:latin typeface="+mn-ea"/>
              </a:rPr>
              <a:t>, </a:t>
            </a:r>
            <a:r>
              <a:rPr lang="ko-KR" altLang="en-US" sz="900" b="1" dirty="0">
                <a:latin typeface="+mn-ea"/>
              </a:rPr>
              <a:t>적용</a:t>
            </a:r>
            <a:endParaRPr lang="en-US" altLang="ko-KR" sz="900" b="1" dirty="0">
              <a:latin typeface="+mn-ea"/>
            </a:endParaRPr>
          </a:p>
          <a:p>
            <a:pPr marL="360000" lvl="2" indent="-171450">
              <a:lnSpc>
                <a:spcPct val="120000"/>
              </a:lnSpc>
              <a:buFont typeface="Wingdings" pitchFamily="2" charset="2"/>
              <a:buChar char="§"/>
            </a:pPr>
            <a:r>
              <a:rPr lang="en-US" altLang="ko-KR" sz="900" u="sng" dirty="0">
                <a:latin typeface="+mn-ea"/>
              </a:rPr>
              <a:t>ETRI_TRAFFIC DB</a:t>
            </a:r>
            <a:r>
              <a:rPr lang="ko-KR" altLang="en-US" sz="900" u="sng" dirty="0">
                <a:latin typeface="+mn-ea"/>
              </a:rPr>
              <a:t>에 추가 스키마 </a:t>
            </a:r>
            <a:r>
              <a:rPr lang="en-US" altLang="ko-KR" sz="900" u="sng" dirty="0">
                <a:latin typeface="+mn-ea"/>
              </a:rPr>
              <a:t>“TEST_DB” </a:t>
            </a:r>
            <a:r>
              <a:rPr lang="ko-KR" altLang="en-US" sz="900" u="sng" dirty="0">
                <a:latin typeface="+mn-ea"/>
              </a:rPr>
              <a:t>생성</a:t>
            </a:r>
            <a:endParaRPr lang="en-US" altLang="ko-KR" sz="900" u="sng" dirty="0">
              <a:latin typeface="+mn-ea"/>
            </a:endParaRPr>
          </a:p>
          <a:p>
            <a:pPr marL="360000" lvl="2" indent="-171450">
              <a:lnSpc>
                <a:spcPct val="120000"/>
              </a:lnSpc>
              <a:buFont typeface="Wingdings" pitchFamily="2" charset="2"/>
              <a:buChar char="§"/>
            </a:pPr>
            <a:r>
              <a:rPr lang="en-US" altLang="ko-KR" sz="900" dirty="0">
                <a:latin typeface="+mn-ea"/>
              </a:rPr>
              <a:t>DB </a:t>
            </a:r>
            <a:r>
              <a:rPr lang="ko-KR" altLang="en-US" sz="900" dirty="0">
                <a:latin typeface="+mn-ea"/>
              </a:rPr>
              <a:t>스키마 설계서</a:t>
            </a:r>
            <a:r>
              <a:rPr lang="en-US" altLang="ko-KR" sz="900" dirty="0">
                <a:latin typeface="+mn-ea"/>
              </a:rPr>
              <a:t> </a:t>
            </a:r>
            <a:r>
              <a:rPr lang="ko-KR" altLang="en-US" sz="900" dirty="0">
                <a:latin typeface="+mn-ea"/>
              </a:rPr>
              <a:t>기준 데이터 가공  </a:t>
            </a:r>
            <a:r>
              <a:rPr lang="en-US" altLang="ko-KR" sz="900" dirty="0">
                <a:latin typeface="+mn-ea"/>
              </a:rPr>
              <a:t>(“01.</a:t>
            </a:r>
            <a:r>
              <a:rPr lang="ko-KR" altLang="en-US" sz="900" dirty="0">
                <a:latin typeface="+mn-ea"/>
              </a:rPr>
              <a:t>지도</a:t>
            </a:r>
            <a:r>
              <a:rPr lang="en-US" altLang="ko-KR" sz="900" dirty="0">
                <a:latin typeface="+mn-ea"/>
              </a:rPr>
              <a:t>-</a:t>
            </a:r>
            <a:r>
              <a:rPr lang="ko-KR" altLang="en-US" sz="900" dirty="0">
                <a:latin typeface="+mn-ea"/>
              </a:rPr>
              <a:t>신호데이터공간</a:t>
            </a:r>
            <a:r>
              <a:rPr lang="en-US" altLang="ko-KR" sz="900" dirty="0">
                <a:latin typeface="+mn-ea"/>
              </a:rPr>
              <a:t>DB</a:t>
            </a:r>
            <a:r>
              <a:rPr lang="ko-KR" altLang="en-US" sz="900" dirty="0">
                <a:latin typeface="+mn-ea"/>
              </a:rPr>
              <a:t>스키마설계서</a:t>
            </a:r>
            <a:r>
              <a:rPr lang="en-US" altLang="ko-KR" sz="900" dirty="0">
                <a:latin typeface="+mn-ea"/>
              </a:rPr>
              <a:t>.</a:t>
            </a:r>
            <a:r>
              <a:rPr lang="en-US" altLang="ko-KR" sz="900" dirty="0" err="1">
                <a:latin typeface="+mn-ea"/>
              </a:rPr>
              <a:t>xlsx</a:t>
            </a:r>
            <a:r>
              <a:rPr lang="en-US" altLang="ko-KR" sz="900" dirty="0">
                <a:latin typeface="+mn-ea"/>
              </a:rPr>
              <a:t>”)</a:t>
            </a:r>
          </a:p>
          <a:p>
            <a:pPr marL="360000" lvl="2" indent="-171450">
              <a:lnSpc>
                <a:spcPct val="120000"/>
              </a:lnSpc>
              <a:buFont typeface="Wingdings" pitchFamily="2" charset="2"/>
              <a:buChar char="§"/>
            </a:pPr>
            <a:r>
              <a:rPr lang="en-US" altLang="ko-KR" sz="900" dirty="0">
                <a:latin typeface="+mn-ea"/>
              </a:rPr>
              <a:t>SALT </a:t>
            </a:r>
            <a:r>
              <a:rPr lang="ko-KR" altLang="en-US" sz="900" dirty="0">
                <a:latin typeface="+mn-ea"/>
              </a:rPr>
              <a:t>배포 데이터를 </a:t>
            </a:r>
            <a:r>
              <a:rPr lang="en-US" altLang="ko-KR" sz="900" dirty="0">
                <a:latin typeface="+mn-ea"/>
              </a:rPr>
              <a:t>DB </a:t>
            </a:r>
            <a:r>
              <a:rPr lang="ko-KR" altLang="en-US" sz="900" dirty="0">
                <a:latin typeface="+mn-ea"/>
              </a:rPr>
              <a:t>변환 및 적용 </a:t>
            </a:r>
            <a:r>
              <a:rPr lang="en-US" altLang="ko-KR" sz="900" dirty="0">
                <a:latin typeface="+mn-ea"/>
              </a:rPr>
              <a:t>(20200909 </a:t>
            </a:r>
            <a:r>
              <a:rPr lang="ko-KR" altLang="en-US" sz="900" dirty="0">
                <a:latin typeface="+mn-ea"/>
              </a:rPr>
              <a:t>배포 기준</a:t>
            </a:r>
            <a:r>
              <a:rPr lang="en-US" altLang="ko-KR" sz="900" dirty="0">
                <a:latin typeface="+mn-ea"/>
              </a:rPr>
              <a:t>)</a:t>
            </a:r>
          </a:p>
          <a:p>
            <a:pPr marL="188550" lvl="2">
              <a:lnSpc>
                <a:spcPct val="120000"/>
              </a:lnSpc>
            </a:pPr>
            <a:r>
              <a:rPr lang="en-US" altLang="ko-KR" sz="900" dirty="0">
                <a:latin typeface="+mn-ea"/>
              </a:rPr>
              <a:t>     : </a:t>
            </a:r>
            <a:r>
              <a:rPr lang="ko-KR" altLang="en-US" sz="900" dirty="0">
                <a:latin typeface="+mn-ea"/>
              </a:rPr>
              <a:t>좌표 변환 처리 </a:t>
            </a:r>
            <a:r>
              <a:rPr lang="en-US" altLang="ko-KR" sz="900" dirty="0">
                <a:latin typeface="+mn-ea"/>
              </a:rPr>
              <a:t>(SK Tokyo EPSG-4301 -&gt; WGS84 EPSG-4326)</a:t>
            </a:r>
          </a:p>
          <a:p>
            <a:pPr marL="188550" lvl="2">
              <a:lnSpc>
                <a:spcPct val="120000"/>
              </a:lnSpc>
            </a:pPr>
            <a:endParaRPr lang="en-US" altLang="ko-KR" sz="900" dirty="0">
              <a:latin typeface="+mn-ea"/>
            </a:endParaRPr>
          </a:p>
          <a:p>
            <a:pPr marL="171450" indent="-1714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altLang="ko-KR" sz="900" b="1" dirty="0">
                <a:latin typeface="+mn-ea"/>
              </a:rPr>
              <a:t>SALT DB </a:t>
            </a:r>
            <a:r>
              <a:rPr lang="ko-KR" altLang="en-US" sz="900" b="1" dirty="0">
                <a:latin typeface="+mn-ea"/>
              </a:rPr>
              <a:t>적용 현황</a:t>
            </a:r>
            <a:endParaRPr lang="en-US" altLang="ko-KR" sz="900" b="1" dirty="0">
              <a:latin typeface="+mn-ea"/>
            </a:endParaRPr>
          </a:p>
          <a:p>
            <a:pPr marL="360000" lvl="1" indent="-171450">
              <a:lnSpc>
                <a:spcPct val="120000"/>
              </a:lnSpc>
              <a:buFont typeface="Wingdings" pitchFamily="2" charset="2"/>
              <a:buChar char="§"/>
            </a:pPr>
            <a:r>
              <a:rPr lang="en-US" altLang="ko-KR" sz="900" dirty="0">
                <a:latin typeface="+mn-ea"/>
              </a:rPr>
              <a:t>‘SK </a:t>
            </a:r>
            <a:r>
              <a:rPr lang="ko-KR" altLang="en-US" sz="900" dirty="0">
                <a:latin typeface="+mn-ea"/>
              </a:rPr>
              <a:t>도로망 </a:t>
            </a:r>
            <a:r>
              <a:rPr lang="ko-KR" altLang="en-US" sz="900" dirty="0" err="1">
                <a:latin typeface="+mn-ea"/>
              </a:rPr>
              <a:t>네트웍</a:t>
            </a:r>
            <a:r>
              <a:rPr lang="en-US" altLang="ko-KR" sz="900" dirty="0">
                <a:latin typeface="+mn-ea"/>
              </a:rPr>
              <a:t>’, ‘</a:t>
            </a:r>
            <a:r>
              <a:rPr lang="ko-KR" altLang="en-US" sz="900" dirty="0">
                <a:latin typeface="+mn-ea"/>
              </a:rPr>
              <a:t>대전시 신호</a:t>
            </a:r>
            <a:r>
              <a:rPr lang="en-US" altLang="ko-KR" sz="900" dirty="0">
                <a:latin typeface="+mn-ea"/>
              </a:rPr>
              <a:t>DB' </a:t>
            </a:r>
            <a:r>
              <a:rPr lang="ko-KR" altLang="en-US" sz="900" dirty="0">
                <a:latin typeface="+mn-ea"/>
              </a:rPr>
              <a:t>로 생성 가능한 테이블을 적용</a:t>
            </a:r>
            <a:endParaRPr lang="en-US" altLang="ko-KR" sz="900" dirty="0">
              <a:latin typeface="+mn-ea"/>
            </a:endParaRPr>
          </a:p>
          <a:p>
            <a:pPr marL="360000" lvl="1" indent="-171450">
              <a:lnSpc>
                <a:spcPct val="120000"/>
              </a:lnSpc>
              <a:buFont typeface="Wingdings" pitchFamily="2" charset="2"/>
              <a:buChar char="§"/>
            </a:pPr>
            <a:r>
              <a:rPr lang="ko-KR" altLang="en-US" sz="900" dirty="0">
                <a:latin typeface="+mn-ea"/>
              </a:rPr>
              <a:t>반영 </a:t>
            </a:r>
            <a:r>
              <a:rPr lang="en-US" altLang="ko-KR" sz="900" dirty="0">
                <a:latin typeface="+mn-ea"/>
              </a:rPr>
              <a:t>DB </a:t>
            </a:r>
            <a:r>
              <a:rPr lang="ko-KR" altLang="en-US" sz="900" dirty="0">
                <a:latin typeface="+mn-ea"/>
              </a:rPr>
              <a:t>테이블</a:t>
            </a:r>
            <a:endParaRPr lang="en-US" altLang="ko-KR" sz="900" dirty="0">
              <a:latin typeface="+mn-ea"/>
            </a:endParaRPr>
          </a:p>
          <a:p>
            <a:pPr marL="188550" lvl="1">
              <a:lnSpc>
                <a:spcPct val="120000"/>
              </a:lnSpc>
            </a:pPr>
            <a:r>
              <a:rPr lang="en-US" altLang="ko-KR" sz="900" dirty="0">
                <a:latin typeface="+mn-ea"/>
              </a:rPr>
              <a:t>     : </a:t>
            </a:r>
            <a:r>
              <a:rPr lang="ko-KR" altLang="en-US" sz="900" dirty="0">
                <a:latin typeface="+mn-ea"/>
              </a:rPr>
              <a:t>대전 신호등 정보 </a:t>
            </a:r>
            <a:r>
              <a:rPr lang="en-US" altLang="ko-KR" sz="900" dirty="0">
                <a:latin typeface="+mn-ea"/>
              </a:rPr>
              <a:t>263</a:t>
            </a:r>
            <a:r>
              <a:rPr lang="ko-KR" altLang="en-US" sz="900" dirty="0">
                <a:latin typeface="+mn-ea"/>
              </a:rPr>
              <a:t>개</a:t>
            </a:r>
            <a:r>
              <a:rPr lang="en-US" altLang="ko-KR" sz="900" dirty="0">
                <a:latin typeface="+mn-ea"/>
              </a:rPr>
              <a:t> (20200909 </a:t>
            </a:r>
            <a:r>
              <a:rPr lang="ko-KR" altLang="en-US" sz="900" dirty="0">
                <a:latin typeface="+mn-ea"/>
              </a:rPr>
              <a:t>버전</a:t>
            </a:r>
            <a:r>
              <a:rPr lang="en-US" altLang="ko-KR" sz="900" dirty="0">
                <a:latin typeface="+mn-ea"/>
              </a:rPr>
              <a:t>)</a:t>
            </a:r>
          </a:p>
          <a:p>
            <a:pPr>
              <a:lnSpc>
                <a:spcPct val="120000"/>
              </a:lnSpc>
            </a:pPr>
            <a:r>
              <a:rPr lang="en-US" altLang="ko-KR" sz="1000" u="sng" dirty="0">
                <a:latin typeface="+mn-ea"/>
              </a:rPr>
              <a:t>  </a:t>
            </a:r>
          </a:p>
        </p:txBody>
      </p:sp>
      <p:sp>
        <p:nvSpPr>
          <p:cNvPr id="2" name="AutoShape 4" descr="https://files.slack.com/files-pri/T019NMXR926-F01AY770ASW/etridiagrame_portrait.png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021" y="2182963"/>
            <a:ext cx="3094731" cy="41690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0396267"/>
              </p:ext>
            </p:extLst>
          </p:nvPr>
        </p:nvGraphicFramePr>
        <p:xfrm>
          <a:off x="4045835" y="4196894"/>
          <a:ext cx="4440073" cy="232704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3642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105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6525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테이블 정보</a:t>
                      </a:r>
                    </a:p>
                  </a:txBody>
                  <a:tcPr marT="36000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bg1"/>
                          </a:solidFill>
                        </a:rPr>
                        <a:t>테이블 명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T="36000" marB="36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bg1"/>
                          </a:solidFill>
                        </a:rPr>
                        <a:t>테이블 정의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T="36000" marB="36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CON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marT="36000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커넥션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marT="36000" marB="360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도로의 연결 차로 관리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marT="36000" marB="36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DONG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marT="36000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동 정보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marT="36000" marB="3600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시</a:t>
                      </a:r>
                      <a:r>
                        <a:rPr lang="en-US" altLang="ko-KR" sz="800" dirty="0"/>
                        <a:t>/</a:t>
                      </a:r>
                      <a:r>
                        <a:rPr lang="ko-KR" altLang="en-US" sz="800" dirty="0"/>
                        <a:t>구</a:t>
                      </a:r>
                      <a:r>
                        <a:rPr lang="en-US" altLang="ko-KR" sz="800" dirty="0"/>
                        <a:t>/</a:t>
                      </a:r>
                      <a:r>
                        <a:rPr lang="ko-KR" altLang="en-US" sz="800" dirty="0"/>
                        <a:t>동 코드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marT="36000" marB="36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EDGE</a:t>
                      </a:r>
                      <a:endParaRPr lang="ko-KR" altLang="en-US" sz="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36000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err="1"/>
                        <a:t>엣지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marT="36000" marB="3600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마스터 도로정보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marT="36000" marB="36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NODE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marT="36000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err="1"/>
                        <a:t>노드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marT="36000" marB="3600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마스터 </a:t>
                      </a:r>
                      <a:r>
                        <a:rPr lang="ko-KR" altLang="en-US" sz="800" dirty="0" err="1"/>
                        <a:t>노드</a:t>
                      </a:r>
                      <a:r>
                        <a:rPr lang="ko-KR" altLang="en-US" sz="800" dirty="0"/>
                        <a:t> 정보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marT="36000" marB="36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PHASE_SIGNAL_TIME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marT="36000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err="1"/>
                        <a:t>신호별</a:t>
                      </a:r>
                      <a:r>
                        <a:rPr lang="ko-KR" altLang="en-US" sz="800" dirty="0"/>
                        <a:t> 시간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marT="36000" marB="3600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신호</a:t>
                      </a:r>
                      <a:r>
                        <a:rPr lang="en-US" altLang="ko-KR" sz="800" dirty="0"/>
                        <a:t>ID </a:t>
                      </a:r>
                      <a:r>
                        <a:rPr lang="ko-KR" altLang="en-US" sz="800" dirty="0"/>
                        <a:t>별 시간 및 신호 유형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marT="36000" marB="36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SIGNAL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marT="36000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신호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marT="36000" marB="3600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신호 마스터 정보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marT="36000" marB="36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SIGNAL_PHASE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marT="36000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신호 현시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marT="36000" marB="3600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신호 별 현시정보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marT="36000" marB="36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SIGNAL_SCENARIO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marT="36000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신호 시나리오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marT="36000" marB="3600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신호 시나리오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marT="36000" marB="36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SIGNAL_SCENARIO_PHASE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marT="36000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신호 시나리오 현시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marT="36000" marB="3600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신호</a:t>
                      </a:r>
                      <a:r>
                        <a:rPr lang="en-US" altLang="ko-KR" sz="800" dirty="0"/>
                        <a:t>-</a:t>
                      </a:r>
                      <a:r>
                        <a:rPr lang="ko-KR" altLang="en-US" sz="800" dirty="0"/>
                        <a:t>시나리오</a:t>
                      </a:r>
                      <a:r>
                        <a:rPr lang="en-US" altLang="ko-KR" sz="800" dirty="0"/>
                        <a:t>-</a:t>
                      </a:r>
                      <a:r>
                        <a:rPr lang="ko-KR" altLang="en-US" sz="800" dirty="0"/>
                        <a:t>현시 관계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marT="36000" marB="36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TOD_PLAN</a:t>
                      </a:r>
                      <a:endParaRPr lang="ko-KR" altLang="en-US" sz="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36000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요일별</a:t>
                      </a:r>
                      <a:r>
                        <a:rPr lang="ko-KR" altLang="en-US" sz="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신호 계획</a:t>
                      </a:r>
                    </a:p>
                  </a:txBody>
                  <a:tcPr marT="36000" marB="36000"/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신호별</a:t>
                      </a:r>
                      <a:r>
                        <a:rPr lang="ko-KR" altLang="en-US" sz="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요일별</a:t>
                      </a:r>
                      <a:r>
                        <a:rPr lang="ko-KR" altLang="en-US" sz="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신호 계획 마스터 정보</a:t>
                      </a:r>
                    </a:p>
                  </a:txBody>
                  <a:tcPr marT="36000" marB="36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SIGU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marT="36000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시구정보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marT="36000" marB="360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시</a:t>
                      </a:r>
                      <a:r>
                        <a:rPr lang="en-US" altLang="ko-KR" sz="800" dirty="0"/>
                        <a:t>/</a:t>
                      </a:r>
                      <a:r>
                        <a:rPr lang="ko-KR" altLang="en-US" sz="800" dirty="0"/>
                        <a:t>구 정보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marT="36000" marB="36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15" name="직사각형 14">
            <a:extLst>
              <a:ext uri="{FF2B5EF4-FFF2-40B4-BE49-F238E27FC236}">
                <a16:creationId xmlns:a16="http://schemas.microsoft.com/office/drawing/2014/main" id="{301A5F68-8DA6-4196-9F9E-FB5401F02BFD}"/>
              </a:ext>
            </a:extLst>
          </p:cNvPr>
          <p:cNvSpPr/>
          <p:nvPr/>
        </p:nvSpPr>
        <p:spPr>
          <a:xfrm>
            <a:off x="1" y="922486"/>
            <a:ext cx="9144000" cy="62716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56FE8FC-8FB3-4912-97B1-52DDAC2B1877}"/>
              </a:ext>
            </a:extLst>
          </p:cNvPr>
          <p:cNvSpPr/>
          <p:nvPr/>
        </p:nvSpPr>
        <p:spPr>
          <a:xfrm>
            <a:off x="289972" y="1071362"/>
            <a:ext cx="331622" cy="32941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3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80E7B20-B250-4602-BA97-3B9DB3A68897}"/>
              </a:ext>
            </a:extLst>
          </p:cNvPr>
          <p:cNvSpPr/>
          <p:nvPr/>
        </p:nvSpPr>
        <p:spPr>
          <a:xfrm>
            <a:off x="673547" y="1036015"/>
            <a:ext cx="803865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chemeClr val="bg1"/>
              </a:buClr>
              <a:defRPr/>
            </a:pPr>
            <a:r>
              <a:rPr lang="en-US" altLang="ko-KR" sz="2000" kern="0" spc="-100" dirty="0">
                <a:gradFill>
                  <a:gsLst>
                    <a:gs pos="0">
                      <a:srgbClr val="163F68"/>
                    </a:gs>
                    <a:gs pos="100000">
                      <a:srgbClr val="163F68"/>
                    </a:gs>
                  </a:gsLst>
                  <a:path path="shape">
                    <a:fillToRect l="50000" t="50000" r="50000" b="50000"/>
                  </a:path>
                </a:gradFill>
                <a:latin typeface="+mj-ea"/>
              </a:rPr>
              <a:t>SALT DB </a:t>
            </a:r>
            <a:r>
              <a:rPr lang="ko-KR" altLang="en-US" sz="2000" kern="0" spc="-100" dirty="0">
                <a:gradFill>
                  <a:gsLst>
                    <a:gs pos="0">
                      <a:srgbClr val="163F68"/>
                    </a:gs>
                    <a:gs pos="100000">
                      <a:srgbClr val="163F68"/>
                    </a:gs>
                  </a:gsLst>
                  <a:path path="shape">
                    <a:fillToRect l="50000" t="50000" r="50000" b="50000"/>
                  </a:path>
                </a:gradFill>
                <a:latin typeface="+mj-ea"/>
              </a:rPr>
              <a:t>테이블 구축</a:t>
            </a:r>
            <a:endParaRPr lang="ko-KR" altLang="en-US" sz="2000" spc="-150" dirty="0">
              <a:ln>
                <a:solidFill>
                  <a:schemeClr val="bg1">
                    <a:alpha val="500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342099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A88F624F-6932-4E30-95C1-1A7A36B42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Ⅰ</a:t>
            </a:r>
            <a:r>
              <a:rPr lang="en-US" altLang="ko-KR" dirty="0">
                <a:latin typeface="산돌고딕 L" panose="02030504000101010101" pitchFamily="18" charset="-127"/>
                <a:ea typeface="산돌고딕 L" panose="02030504000101010101" pitchFamily="18" charset="-127"/>
              </a:rPr>
              <a:t> </a:t>
            </a:r>
            <a:r>
              <a:rPr lang="ko-KR" altLang="en-US" dirty="0"/>
              <a:t>신호최적화 교통 데이터 구축 </a:t>
            </a:r>
            <a:r>
              <a:rPr lang="en-US" altLang="ko-KR" dirty="0"/>
              <a:t>(4/4)</a:t>
            </a:r>
            <a:r>
              <a:rPr lang="ko-KR" altLang="en-US" dirty="0"/>
              <a:t> </a:t>
            </a:r>
            <a:r>
              <a:rPr lang="en-US" altLang="ko-KR" dirty="0"/>
              <a:t>(1</a:t>
            </a:r>
            <a:r>
              <a:rPr lang="ko-KR" altLang="en-US" dirty="0"/>
              <a:t>차년도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3373583" y="2073248"/>
            <a:ext cx="5397516" cy="4632598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txBody>
          <a:bodyPr wrap="square" lIns="91428" tIns="72000" rIns="91428" bIns="45714" rtlCol="0">
            <a:noAutofit/>
          </a:bodyPr>
          <a:lstStyle/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z="900" dirty="0"/>
          </a:p>
          <a:p>
            <a:pPr>
              <a:lnSpc>
                <a:spcPct val="120000"/>
              </a:lnSpc>
            </a:pPr>
            <a:endParaRPr lang="en-US" altLang="ko-KR" sz="900" dirty="0"/>
          </a:p>
        </p:txBody>
      </p:sp>
      <p:sp>
        <p:nvSpPr>
          <p:cNvPr id="48" name="TextBox 47"/>
          <p:cNvSpPr txBox="1"/>
          <p:nvPr/>
        </p:nvSpPr>
        <p:spPr>
          <a:xfrm>
            <a:off x="3373539" y="1764174"/>
            <a:ext cx="5396750" cy="30907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 lIns="91428" tIns="45714" rIns="91428" bIns="45714" rtlCol="0" anchor="ctr" anchorCtr="0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1200" dirty="0">
                <a:latin typeface="+mn-ea"/>
              </a:rPr>
              <a:t>SALT </a:t>
            </a:r>
            <a:r>
              <a:rPr lang="ko-KR" altLang="en-US" sz="1200" dirty="0">
                <a:latin typeface="+mn-ea"/>
              </a:rPr>
              <a:t>데이터 조회 </a:t>
            </a:r>
            <a:r>
              <a:rPr lang="en-US" altLang="ko-KR" sz="1200" dirty="0">
                <a:latin typeface="+mn-ea"/>
              </a:rPr>
              <a:t>API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3454077" y="2144888"/>
            <a:ext cx="238828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indent="-135831" defTabSz="782865" fontAlgn="base" latinLnBrk="0">
              <a:spcBef>
                <a:spcPct val="0"/>
              </a:spcBef>
              <a:spcAft>
                <a:spcPct val="0"/>
              </a:spcAft>
              <a:buClr>
                <a:schemeClr val="bg1">
                  <a:lumMod val="65000"/>
                </a:schemeClr>
              </a:buClr>
              <a:buSzPct val="80000"/>
              <a:tabLst>
                <a:tab pos="2020779" algn="l"/>
                <a:tab pos="4239346" algn="l"/>
              </a:tabLst>
            </a:pPr>
            <a:r>
              <a:rPr kumimoji="1" lang="en-US" altLang="ko-KR" sz="1100" b="1" spc="-23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▶ SALT </a:t>
            </a:r>
            <a:r>
              <a:rPr kumimoji="1" lang="ko-KR" altLang="en-US" sz="1100" b="1" spc="-23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데이터 조회 </a:t>
            </a:r>
            <a:r>
              <a:rPr kumimoji="1" lang="en-US" altLang="ko-KR" sz="1100" b="1" spc="-23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API </a:t>
            </a:r>
            <a:r>
              <a:rPr kumimoji="1" lang="ko-KR" altLang="en-US" sz="1100" b="1" spc="-23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처리 방안</a:t>
            </a:r>
            <a:endParaRPr kumimoji="1" lang="en-US" altLang="ko-KR" sz="1100" b="1" u="sng" spc="-23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3629638" y="2355128"/>
            <a:ext cx="5077951" cy="4281193"/>
          </a:xfrm>
          <a:prstGeom prst="rect">
            <a:avLst/>
          </a:prstGeom>
          <a:noFill/>
          <a:ln w="3175">
            <a:noFill/>
          </a:ln>
        </p:spPr>
        <p:txBody>
          <a:bodyPr wrap="square" lIns="91428" tIns="72000" rIns="91428" bIns="45714" rtlCol="0">
            <a:noAutofit/>
          </a:bodyPr>
          <a:lstStyle/>
          <a:p>
            <a:pPr marL="171450" indent="-1714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altLang="ko-KR" sz="900" b="1" dirty="0">
                <a:latin typeface="+mn-ea"/>
              </a:rPr>
              <a:t>SALT </a:t>
            </a:r>
            <a:r>
              <a:rPr lang="ko-KR" altLang="en-US" sz="900" b="1" dirty="0">
                <a:latin typeface="+mn-ea"/>
              </a:rPr>
              <a:t>시나리오 </a:t>
            </a:r>
            <a:r>
              <a:rPr lang="en-US" altLang="ko-KR" sz="900" b="1" dirty="0">
                <a:latin typeface="+mn-ea"/>
              </a:rPr>
              <a:t>Server </a:t>
            </a:r>
            <a:r>
              <a:rPr lang="ko-KR" altLang="en-US" sz="900" b="1" dirty="0">
                <a:latin typeface="+mn-ea"/>
              </a:rPr>
              <a:t>적용 검토</a:t>
            </a:r>
            <a:endParaRPr lang="en-US" altLang="ko-KR" sz="900" b="1" dirty="0">
              <a:latin typeface="+mn-ea"/>
            </a:endParaRPr>
          </a:p>
          <a:p>
            <a:pPr marL="360000" lvl="2" indent="-171450">
              <a:lnSpc>
                <a:spcPct val="120000"/>
              </a:lnSpc>
              <a:buFont typeface="Wingdings" pitchFamily="2" charset="2"/>
              <a:buChar char="§"/>
            </a:pPr>
            <a:r>
              <a:rPr lang="ko-KR" altLang="en-US" sz="900" dirty="0">
                <a:latin typeface="+mn-ea"/>
              </a:rPr>
              <a:t>기존 </a:t>
            </a:r>
            <a:r>
              <a:rPr lang="en-US" altLang="ko-KR" sz="900" dirty="0">
                <a:latin typeface="+mn-ea"/>
              </a:rPr>
              <a:t>SALT </a:t>
            </a:r>
            <a:r>
              <a:rPr lang="ko-KR" altLang="en-US" sz="900" dirty="0">
                <a:latin typeface="+mn-ea"/>
              </a:rPr>
              <a:t>시나리오 </a:t>
            </a:r>
            <a:r>
              <a:rPr lang="en-US" altLang="ko-KR" sz="900" dirty="0">
                <a:latin typeface="+mn-ea"/>
              </a:rPr>
              <a:t>Server</a:t>
            </a:r>
            <a:r>
              <a:rPr lang="ko-KR" altLang="en-US" sz="900" dirty="0">
                <a:latin typeface="+mn-ea"/>
              </a:rPr>
              <a:t>의 </a:t>
            </a:r>
            <a:r>
              <a:rPr lang="en-US" altLang="ko-KR" sz="900" dirty="0">
                <a:latin typeface="+mn-ea"/>
              </a:rPr>
              <a:t>DB </a:t>
            </a:r>
            <a:r>
              <a:rPr lang="ko-KR" altLang="en-US" sz="900" dirty="0">
                <a:latin typeface="+mn-ea"/>
              </a:rPr>
              <a:t>연결정보를 추가 생성한 </a:t>
            </a:r>
            <a:r>
              <a:rPr lang="en-US" altLang="ko-KR" sz="900" dirty="0">
                <a:latin typeface="+mn-ea"/>
              </a:rPr>
              <a:t>“</a:t>
            </a:r>
            <a:r>
              <a:rPr lang="en-US" altLang="ko-KR" sz="900" dirty="0" err="1">
                <a:latin typeface="+mn-ea"/>
              </a:rPr>
              <a:t>TestDB</a:t>
            </a:r>
            <a:r>
              <a:rPr lang="en-US" altLang="ko-KR" sz="900" dirty="0">
                <a:latin typeface="+mn-ea"/>
              </a:rPr>
              <a:t>” </a:t>
            </a:r>
            <a:r>
              <a:rPr lang="ko-KR" altLang="en-US" sz="900" dirty="0">
                <a:latin typeface="+mn-ea"/>
              </a:rPr>
              <a:t>로</a:t>
            </a:r>
            <a:r>
              <a:rPr lang="en-US" altLang="ko-KR" sz="900" dirty="0">
                <a:latin typeface="+mn-ea"/>
              </a:rPr>
              <a:t> </a:t>
            </a:r>
            <a:r>
              <a:rPr lang="ko-KR" altLang="en-US" sz="900" dirty="0">
                <a:latin typeface="+mn-ea"/>
              </a:rPr>
              <a:t>변경</a:t>
            </a:r>
            <a:endParaRPr lang="en-US" altLang="ko-KR" sz="900" dirty="0">
              <a:latin typeface="+mn-ea"/>
            </a:endParaRPr>
          </a:p>
          <a:p>
            <a:pPr marL="360000" lvl="2" indent="-171450">
              <a:lnSpc>
                <a:spcPct val="120000"/>
              </a:lnSpc>
              <a:buFont typeface="Wingdings" pitchFamily="2" charset="2"/>
              <a:buChar char="§"/>
            </a:pPr>
            <a:r>
              <a:rPr lang="en-US" altLang="ko-KR" sz="900" dirty="0">
                <a:latin typeface="+mn-ea"/>
              </a:rPr>
              <a:t>SALT </a:t>
            </a:r>
            <a:r>
              <a:rPr lang="ko-KR" altLang="en-US" sz="900" dirty="0">
                <a:latin typeface="+mn-ea"/>
              </a:rPr>
              <a:t>시나리오 </a:t>
            </a:r>
            <a:r>
              <a:rPr lang="en-US" altLang="ko-KR" sz="900" dirty="0">
                <a:latin typeface="+mn-ea"/>
              </a:rPr>
              <a:t>Server</a:t>
            </a:r>
            <a:r>
              <a:rPr lang="ko-KR" altLang="en-US" sz="900" dirty="0">
                <a:latin typeface="+mn-ea"/>
              </a:rPr>
              <a:t> 의 </a:t>
            </a:r>
            <a:r>
              <a:rPr lang="en-US" altLang="ko-KR" sz="900" dirty="0">
                <a:latin typeface="+mn-ea"/>
              </a:rPr>
              <a:t>request/response</a:t>
            </a:r>
            <a:r>
              <a:rPr lang="ko-KR" altLang="en-US" sz="900" dirty="0">
                <a:latin typeface="+mn-ea"/>
              </a:rPr>
              <a:t> 정보를 분석하여 </a:t>
            </a:r>
            <a:r>
              <a:rPr lang="en-US" altLang="ko-KR" sz="900" dirty="0">
                <a:latin typeface="+mn-ea"/>
              </a:rPr>
              <a:t>SALT </a:t>
            </a:r>
            <a:r>
              <a:rPr lang="ko-KR" altLang="en-US" sz="900" dirty="0" err="1">
                <a:latin typeface="+mn-ea"/>
              </a:rPr>
              <a:t>미적용</a:t>
            </a:r>
            <a:r>
              <a:rPr lang="ko-KR" altLang="en-US" sz="900" dirty="0">
                <a:latin typeface="+mn-ea"/>
              </a:rPr>
              <a:t> </a:t>
            </a:r>
            <a:r>
              <a:rPr lang="en-US" altLang="ko-KR" sz="900" dirty="0">
                <a:latin typeface="+mn-ea"/>
              </a:rPr>
              <a:t>DB </a:t>
            </a:r>
            <a:r>
              <a:rPr lang="ko-KR" altLang="en-US" sz="900" dirty="0">
                <a:latin typeface="+mn-ea"/>
              </a:rPr>
              <a:t>테이블 중 적용 가능 </a:t>
            </a:r>
            <a:r>
              <a:rPr lang="en-US" altLang="ko-KR" sz="900" dirty="0">
                <a:latin typeface="+mn-ea"/>
              </a:rPr>
              <a:t>DB</a:t>
            </a:r>
            <a:r>
              <a:rPr lang="ko-KR" altLang="en-US" sz="900" dirty="0">
                <a:latin typeface="+mn-ea"/>
              </a:rPr>
              <a:t>를</a:t>
            </a:r>
            <a:r>
              <a:rPr lang="en-US" altLang="ko-KR" sz="900" dirty="0">
                <a:latin typeface="+mn-ea"/>
              </a:rPr>
              <a:t> </a:t>
            </a:r>
            <a:r>
              <a:rPr lang="ko-KR" altLang="en-US" sz="900" dirty="0">
                <a:latin typeface="+mn-ea"/>
              </a:rPr>
              <a:t>추가로 구성</a:t>
            </a:r>
            <a:endParaRPr lang="en-US" altLang="ko-KR" sz="900" dirty="0">
              <a:latin typeface="+mn-ea"/>
            </a:endParaRPr>
          </a:p>
          <a:p>
            <a:pPr marL="360000" lvl="2" indent="-171450">
              <a:lnSpc>
                <a:spcPct val="120000"/>
              </a:lnSpc>
              <a:buFont typeface="Wingdings" pitchFamily="2" charset="2"/>
              <a:buChar char="§"/>
            </a:pPr>
            <a:endParaRPr lang="en-US" altLang="ko-KR" sz="900" dirty="0">
              <a:latin typeface="+mn-ea"/>
            </a:endParaRPr>
          </a:p>
          <a:p>
            <a:pPr marL="188550" lvl="2">
              <a:lnSpc>
                <a:spcPct val="120000"/>
              </a:lnSpc>
            </a:pPr>
            <a:endParaRPr lang="en-US" altLang="ko-KR" sz="900" dirty="0">
              <a:latin typeface="+mn-ea"/>
            </a:endParaRPr>
          </a:p>
          <a:p>
            <a:pPr marL="188550" lvl="2">
              <a:lnSpc>
                <a:spcPct val="120000"/>
              </a:lnSpc>
            </a:pPr>
            <a:endParaRPr lang="en-US" altLang="ko-KR" sz="900" dirty="0">
              <a:latin typeface="+mn-ea"/>
            </a:endParaRPr>
          </a:p>
          <a:p>
            <a:pPr marL="188550" lvl="2">
              <a:lnSpc>
                <a:spcPct val="120000"/>
              </a:lnSpc>
            </a:pPr>
            <a:endParaRPr lang="en-US" altLang="ko-KR" sz="900" dirty="0">
              <a:latin typeface="+mn-ea"/>
            </a:endParaRPr>
          </a:p>
          <a:p>
            <a:pPr marL="188550" lvl="2">
              <a:lnSpc>
                <a:spcPct val="120000"/>
              </a:lnSpc>
            </a:pPr>
            <a:endParaRPr lang="en-US" altLang="ko-KR" sz="900" dirty="0">
              <a:latin typeface="+mn-ea"/>
            </a:endParaRPr>
          </a:p>
          <a:p>
            <a:pPr marL="188550" lvl="2">
              <a:lnSpc>
                <a:spcPct val="120000"/>
              </a:lnSpc>
            </a:pPr>
            <a:endParaRPr lang="en-US" altLang="ko-KR" sz="900" dirty="0">
              <a:latin typeface="+mn-ea"/>
            </a:endParaRPr>
          </a:p>
          <a:p>
            <a:pPr marL="188550" lvl="2">
              <a:lnSpc>
                <a:spcPct val="120000"/>
              </a:lnSpc>
            </a:pPr>
            <a:endParaRPr lang="en-US" altLang="ko-KR" sz="900" dirty="0">
              <a:latin typeface="+mn-ea"/>
            </a:endParaRPr>
          </a:p>
          <a:p>
            <a:pPr marL="188550" lvl="2">
              <a:lnSpc>
                <a:spcPct val="120000"/>
              </a:lnSpc>
            </a:pPr>
            <a:endParaRPr lang="en-US" altLang="ko-KR" sz="900" dirty="0">
              <a:latin typeface="+mn-ea"/>
            </a:endParaRPr>
          </a:p>
          <a:p>
            <a:pPr marL="188550" lvl="2">
              <a:lnSpc>
                <a:spcPct val="120000"/>
              </a:lnSpc>
            </a:pPr>
            <a:endParaRPr lang="en-US" altLang="ko-KR" sz="900" dirty="0">
              <a:latin typeface="+mn-ea"/>
            </a:endParaRPr>
          </a:p>
          <a:p>
            <a:pPr marL="188550" lvl="2">
              <a:lnSpc>
                <a:spcPct val="120000"/>
              </a:lnSpc>
            </a:pPr>
            <a:endParaRPr lang="en-US" altLang="ko-KR" sz="900" dirty="0">
              <a:latin typeface="+mn-ea"/>
            </a:endParaRPr>
          </a:p>
          <a:p>
            <a:pPr marL="188550" lvl="2">
              <a:lnSpc>
                <a:spcPct val="120000"/>
              </a:lnSpc>
            </a:pPr>
            <a:endParaRPr lang="en-US" altLang="ko-KR" sz="900" dirty="0">
              <a:latin typeface="+mn-ea"/>
            </a:endParaRPr>
          </a:p>
          <a:p>
            <a:pPr marL="188550" lvl="2">
              <a:lnSpc>
                <a:spcPct val="120000"/>
              </a:lnSpc>
            </a:pPr>
            <a:endParaRPr lang="en-US" altLang="ko-KR" sz="900" dirty="0">
              <a:latin typeface="+mn-ea"/>
            </a:endParaRPr>
          </a:p>
          <a:p>
            <a:pPr marL="188550" lvl="2">
              <a:lnSpc>
                <a:spcPct val="120000"/>
              </a:lnSpc>
            </a:pPr>
            <a:endParaRPr lang="en-US" altLang="ko-KR" sz="900" dirty="0">
              <a:latin typeface="+mn-ea"/>
            </a:endParaRPr>
          </a:p>
          <a:p>
            <a:pPr marL="188550" lvl="2">
              <a:lnSpc>
                <a:spcPct val="120000"/>
              </a:lnSpc>
            </a:pPr>
            <a:endParaRPr lang="en-US" altLang="ko-KR" sz="900" dirty="0">
              <a:latin typeface="+mn-ea"/>
            </a:endParaRPr>
          </a:p>
          <a:p>
            <a:pPr marL="188550" lvl="2">
              <a:lnSpc>
                <a:spcPct val="120000"/>
              </a:lnSpc>
            </a:pPr>
            <a:endParaRPr lang="en-US" altLang="ko-KR" sz="900" dirty="0">
              <a:latin typeface="+mn-ea"/>
            </a:endParaRPr>
          </a:p>
          <a:p>
            <a:pPr marL="188550" lvl="2">
              <a:lnSpc>
                <a:spcPct val="120000"/>
              </a:lnSpc>
            </a:pPr>
            <a:endParaRPr lang="en-US" altLang="ko-KR" sz="900" dirty="0">
              <a:latin typeface="+mn-ea"/>
            </a:endParaRPr>
          </a:p>
          <a:p>
            <a:pPr marL="188550" lvl="2">
              <a:lnSpc>
                <a:spcPct val="120000"/>
              </a:lnSpc>
            </a:pPr>
            <a:endParaRPr lang="en-US" altLang="ko-KR" sz="900" dirty="0">
              <a:latin typeface="+mn-ea"/>
            </a:endParaRPr>
          </a:p>
          <a:p>
            <a:pPr marL="188550" lvl="2">
              <a:lnSpc>
                <a:spcPct val="120000"/>
              </a:lnSpc>
            </a:pPr>
            <a:endParaRPr lang="en-US" altLang="ko-KR" sz="900" dirty="0">
              <a:latin typeface="+mn-ea"/>
            </a:endParaRPr>
          </a:p>
          <a:p>
            <a:pPr marL="188550" lvl="2">
              <a:lnSpc>
                <a:spcPct val="120000"/>
              </a:lnSpc>
            </a:pPr>
            <a:endParaRPr lang="en-US" altLang="ko-KR" sz="900" dirty="0">
              <a:latin typeface="+mn-ea"/>
            </a:endParaRPr>
          </a:p>
          <a:p>
            <a:pPr marL="360000" lvl="2" indent="-171450">
              <a:lnSpc>
                <a:spcPct val="120000"/>
              </a:lnSpc>
              <a:buFont typeface="Wingdings" pitchFamily="2" charset="2"/>
              <a:buChar char="§"/>
            </a:pPr>
            <a:r>
              <a:rPr lang="en-US" altLang="ko-KR" sz="900" dirty="0">
                <a:latin typeface="+mn-ea"/>
              </a:rPr>
              <a:t>DB </a:t>
            </a:r>
            <a:r>
              <a:rPr lang="ko-KR" altLang="en-US" sz="900" dirty="0">
                <a:latin typeface="+mn-ea"/>
              </a:rPr>
              <a:t>변경에 따른 </a:t>
            </a:r>
            <a:r>
              <a:rPr lang="en-US" altLang="ko-KR" sz="900" dirty="0">
                <a:latin typeface="+mn-ea"/>
              </a:rPr>
              <a:t>SALT </a:t>
            </a:r>
            <a:r>
              <a:rPr lang="ko-KR" altLang="en-US" sz="900" dirty="0">
                <a:latin typeface="+mn-ea"/>
              </a:rPr>
              <a:t>시나리오 </a:t>
            </a:r>
            <a:r>
              <a:rPr lang="en-US" altLang="ko-KR" sz="900" dirty="0">
                <a:latin typeface="+mn-ea"/>
              </a:rPr>
              <a:t>Server</a:t>
            </a:r>
            <a:r>
              <a:rPr lang="ko-KR" altLang="en-US" sz="900" dirty="0">
                <a:latin typeface="+mn-ea"/>
              </a:rPr>
              <a:t>의</a:t>
            </a:r>
            <a:r>
              <a:rPr lang="en-US" altLang="ko-KR" sz="900" dirty="0">
                <a:latin typeface="+mn-ea"/>
              </a:rPr>
              <a:t> “</a:t>
            </a:r>
            <a:r>
              <a:rPr lang="ko-KR" altLang="en-US" sz="900" dirty="0" err="1">
                <a:latin typeface="+mn-ea"/>
              </a:rPr>
              <a:t>행정동</a:t>
            </a:r>
            <a:r>
              <a:rPr lang="en-US" altLang="ko-KR" sz="900" dirty="0">
                <a:latin typeface="+mn-ea"/>
              </a:rPr>
              <a:t>”, “</a:t>
            </a:r>
            <a:r>
              <a:rPr lang="ko-KR" altLang="en-US" sz="900" dirty="0">
                <a:latin typeface="+mn-ea"/>
              </a:rPr>
              <a:t>사용자 영역지정</a:t>
            </a:r>
            <a:r>
              <a:rPr lang="en-US" altLang="ko-KR" sz="900" dirty="0">
                <a:latin typeface="+mn-ea"/>
              </a:rPr>
              <a:t>” </a:t>
            </a:r>
            <a:r>
              <a:rPr lang="ko-KR" altLang="en-US" sz="900" dirty="0">
                <a:latin typeface="+mn-ea"/>
              </a:rPr>
              <a:t>조회 </a:t>
            </a:r>
            <a:r>
              <a:rPr lang="en-US" altLang="ko-KR" sz="900" dirty="0">
                <a:latin typeface="+mn-ea"/>
              </a:rPr>
              <a:t>API </a:t>
            </a:r>
            <a:r>
              <a:rPr lang="ko-KR" altLang="en-US" sz="900" dirty="0">
                <a:latin typeface="+mn-ea"/>
              </a:rPr>
              <a:t>테스트</a:t>
            </a:r>
            <a:endParaRPr lang="en-US" altLang="ko-KR" sz="900" dirty="0">
              <a:latin typeface="+mn-ea"/>
            </a:endParaRPr>
          </a:p>
          <a:p>
            <a:pPr marL="360000" lvl="2" indent="-171450">
              <a:lnSpc>
                <a:spcPct val="120000"/>
              </a:lnSpc>
              <a:buFont typeface="Wingdings" pitchFamily="2" charset="2"/>
              <a:buChar char="§"/>
            </a:pPr>
            <a:r>
              <a:rPr lang="ko-KR" altLang="en-US" sz="900" dirty="0">
                <a:latin typeface="+mn-ea"/>
              </a:rPr>
              <a:t>대전</a:t>
            </a:r>
            <a:r>
              <a:rPr lang="en-US" altLang="ko-KR" sz="900" dirty="0">
                <a:latin typeface="+mn-ea"/>
              </a:rPr>
              <a:t>/</a:t>
            </a:r>
            <a:r>
              <a:rPr lang="ko-KR" altLang="en-US" sz="900" dirty="0">
                <a:latin typeface="+mn-ea"/>
              </a:rPr>
              <a:t>세종 신호주기 정보와 조회 </a:t>
            </a:r>
            <a:r>
              <a:rPr lang="en-US" altLang="ko-KR" sz="900" dirty="0">
                <a:latin typeface="+mn-ea"/>
              </a:rPr>
              <a:t>API </a:t>
            </a:r>
            <a:r>
              <a:rPr lang="ko-KR" altLang="en-US" sz="900" dirty="0">
                <a:latin typeface="+mn-ea"/>
              </a:rPr>
              <a:t>추출 결과에 대한 검증 및 오류 수정 </a:t>
            </a:r>
            <a:r>
              <a:rPr lang="en-US" altLang="ko-KR" sz="900" dirty="0">
                <a:latin typeface="+mn-ea"/>
              </a:rPr>
              <a:t>(DB </a:t>
            </a:r>
            <a:r>
              <a:rPr lang="ko-KR" altLang="en-US" sz="900" dirty="0">
                <a:latin typeface="+mn-ea"/>
              </a:rPr>
              <a:t>또는 </a:t>
            </a:r>
            <a:r>
              <a:rPr lang="en-US" altLang="ko-KR" sz="900" dirty="0">
                <a:latin typeface="+mn-ea"/>
              </a:rPr>
              <a:t>API)</a:t>
            </a:r>
            <a:endParaRPr lang="en-US" altLang="ko-KR" sz="1000" u="sng" dirty="0">
              <a:latin typeface="+mn-ea"/>
            </a:endParaRPr>
          </a:p>
        </p:txBody>
      </p:sp>
      <p:grpSp>
        <p:nvGrpSpPr>
          <p:cNvPr id="164" name="그룹 163"/>
          <p:cNvGrpSpPr/>
          <p:nvPr/>
        </p:nvGrpSpPr>
        <p:grpSpPr>
          <a:xfrm>
            <a:off x="311732" y="1891095"/>
            <a:ext cx="2894119" cy="4745227"/>
            <a:chOff x="539921" y="1854924"/>
            <a:chExt cx="2928702" cy="4801930"/>
          </a:xfrm>
        </p:grpSpPr>
        <p:pic>
          <p:nvPicPr>
            <p:cNvPr id="51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93212" y="2065298"/>
              <a:ext cx="1227380" cy="10391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F048D1A8-AE65-4245-A07B-1DB633CC22A8}"/>
                </a:ext>
              </a:extLst>
            </p:cNvPr>
            <p:cNvSpPr/>
            <p:nvPr/>
          </p:nvSpPr>
          <p:spPr>
            <a:xfrm>
              <a:off x="1371447" y="1854924"/>
              <a:ext cx="1267977" cy="1255609"/>
            </a:xfrm>
            <a:prstGeom prst="rect">
              <a:avLst/>
            </a:prstGeom>
            <a:noFill/>
            <a:ln w="12700">
              <a:solidFill>
                <a:srgbClr val="D9580D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1" tIns="45715" rIns="91431" bIns="45715" rtlCol="0" anchor="ctr">
              <a:scene3d>
                <a:camera prst="orthographicFront"/>
                <a:lightRig rig="threePt" dir="t"/>
              </a:scene3d>
              <a:sp3d contourW="25400">
                <a:bevelT w="1270"/>
                <a:contourClr>
                  <a:schemeClr val="accent2">
                    <a:lumMod val="75000"/>
                  </a:schemeClr>
                </a:contourClr>
              </a:sp3d>
            </a:bodyPr>
            <a:lstStyle/>
            <a:p>
              <a:pPr algn="ctr"/>
              <a:endParaRPr lang="ko-KR" altLang="en-US" sz="100" b="1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53" name="TextBox 30"/>
            <p:cNvSpPr txBox="1"/>
            <p:nvPr/>
          </p:nvSpPr>
          <p:spPr>
            <a:xfrm>
              <a:off x="1372436" y="1861414"/>
              <a:ext cx="1266988" cy="200055"/>
            </a:xfrm>
            <a:prstGeom prst="rect">
              <a:avLst/>
            </a:prstGeom>
            <a:noFill/>
            <a:ln w="6350">
              <a:solidFill>
                <a:schemeClr val="tx2">
                  <a:lumMod val="60000"/>
                  <a:lumOff val="40000"/>
                </a:schemeClr>
              </a:solidFill>
            </a:ln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700" dirty="0">
                  <a:latin typeface="+mn-ea"/>
                </a:rPr>
                <a:t>SALT </a:t>
              </a:r>
              <a:r>
                <a:rPr lang="ko-KR" altLang="en-US" sz="700" dirty="0" err="1">
                  <a:latin typeface="+mn-ea"/>
                </a:rPr>
                <a:t>트래픽</a:t>
              </a:r>
              <a:r>
                <a:rPr lang="ko-KR" altLang="en-US" sz="700" dirty="0">
                  <a:latin typeface="+mn-ea"/>
                </a:rPr>
                <a:t> 시뮬레이션</a:t>
              </a:r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539921" y="3486912"/>
              <a:ext cx="2928702" cy="3169942"/>
            </a:xfrm>
            <a:prstGeom prst="rect">
              <a:avLst/>
            </a:prstGeom>
            <a:noFill/>
            <a:ln w="6350">
              <a:solidFill>
                <a:srgbClr val="0070C0"/>
              </a:solidFill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0" tIns="34322" rIns="0" bIns="3432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-135831" algn="ctr" defTabSz="782865" fontAlgn="base" latinLnBrk="0">
                <a:spcBef>
                  <a:spcPct val="0"/>
                </a:spcBef>
                <a:spcAft>
                  <a:spcPct val="0"/>
                </a:spcAft>
                <a:buClr>
                  <a:schemeClr val="bg1">
                    <a:lumMod val="65000"/>
                  </a:schemeClr>
                </a:buClr>
                <a:buSzPct val="80000"/>
                <a:tabLst>
                  <a:tab pos="2020779" algn="l"/>
                  <a:tab pos="4239346" algn="l"/>
                </a:tabLst>
              </a:pPr>
              <a:endParaRPr kumimoji="1" lang="ko-KR" altLang="en-US" sz="200" spc="-23">
                <a:solidFill>
                  <a:srgbClr val="00B050"/>
                </a:solidFill>
                <a:latin typeface="+mn-ea"/>
              </a:endParaRPr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634088" y="3560064"/>
              <a:ext cx="2757334" cy="504186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6350">
              <a:solidFill>
                <a:srgbClr val="8C0335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45720" rIns="0" bIns="45720" numCol="1" spcCol="0" rtlCol="0" fromWordArt="0" anchor="t" anchorCtr="0" forceAA="0" compatLnSpc="1">
              <a:prstTxWarp prst="textNoShape">
                <a:avLst/>
              </a:prstTxWarp>
              <a:noAutofit/>
              <a:scene3d>
                <a:camera prst="orthographicFront"/>
                <a:lightRig rig="threePt" dir="t"/>
              </a:scene3d>
              <a:sp3d contourW="25400">
                <a:bevelT w="1270"/>
                <a:contourClr>
                  <a:schemeClr val="accent2">
                    <a:lumMod val="50000"/>
                  </a:schemeClr>
                </a:contourClr>
              </a:sp3d>
            </a:bodyPr>
            <a:lstStyle/>
            <a:p>
              <a:pPr indent="-180939" algn="ctr" defTabSz="1042847" fontAlgn="base" latinLnBrk="0">
                <a:spcBef>
                  <a:spcPct val="0"/>
                </a:spcBef>
                <a:spcAft>
                  <a:spcPct val="0"/>
                </a:spcAft>
                <a:buClr>
                  <a:schemeClr val="bg1">
                    <a:lumMod val="65000"/>
                  </a:schemeClr>
                </a:buClr>
                <a:buSzPct val="80000"/>
                <a:tabLst>
                  <a:tab pos="2691859" algn="l"/>
                  <a:tab pos="5647190" algn="l"/>
                </a:tabLst>
              </a:pPr>
              <a:r>
                <a:rPr kumimoji="1" lang="en-US" altLang="ko-KR" sz="700" b="1" spc="-30" dirty="0">
                  <a:solidFill>
                    <a:schemeClr val="bg1"/>
                  </a:solidFill>
                  <a:latin typeface="+mn-ea"/>
                </a:rPr>
                <a:t>SALT </a:t>
              </a:r>
              <a:r>
                <a:rPr kumimoji="1" lang="ko-KR" altLang="en-US" sz="700" b="1" spc="-30" dirty="0">
                  <a:solidFill>
                    <a:schemeClr val="bg1"/>
                  </a:solidFill>
                  <a:latin typeface="+mn-ea"/>
                </a:rPr>
                <a:t>조회</a:t>
              </a:r>
              <a:r>
                <a:rPr kumimoji="1" lang="en-US" altLang="ko-KR" sz="700" b="1" spc="-30" dirty="0">
                  <a:solidFill>
                    <a:schemeClr val="bg1"/>
                  </a:solidFill>
                  <a:latin typeface="+mn-ea"/>
                </a:rPr>
                <a:t> API Interface</a:t>
              </a:r>
              <a:endParaRPr kumimoji="1" lang="ko-KR" altLang="en-US" sz="700" b="1" spc="-30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2064457" y="3774383"/>
              <a:ext cx="1206000" cy="21240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  <a:prstDash val="solid"/>
            </a:ln>
            <a:effectLst/>
          </p:spPr>
          <p:txBody>
            <a:bodyPr vert="horz" wrap="square" lIns="27025" tIns="27025" rIns="27025" bIns="27025" rtlCol="0" anchor="ctr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700" b="1" dirty="0">
                  <a:latin typeface="+mn-ea"/>
                </a:rPr>
                <a:t>사용자 지정영역 조회 </a:t>
              </a:r>
              <a:r>
                <a:rPr lang="en-US" altLang="ko-KR" sz="700" b="1" dirty="0">
                  <a:latin typeface="+mn-ea"/>
                </a:rPr>
                <a:t>API</a:t>
              </a:r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737720" y="3774383"/>
              <a:ext cx="1206904" cy="21240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  <a:prstDash val="solid"/>
            </a:ln>
            <a:effectLst/>
          </p:spPr>
          <p:txBody>
            <a:bodyPr vert="horz" wrap="square" lIns="27025" tIns="27025" rIns="27025" bIns="27025" rtlCol="0" anchor="ctr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700" b="1" dirty="0" err="1">
                  <a:latin typeface="+mn-ea"/>
                </a:rPr>
                <a:t>행정동</a:t>
              </a:r>
              <a:r>
                <a:rPr lang="ko-KR" altLang="en-US" sz="700" b="1" dirty="0">
                  <a:latin typeface="+mn-ea"/>
                </a:rPr>
                <a:t> 기준 조회  </a:t>
              </a:r>
              <a:r>
                <a:rPr lang="en-US" altLang="ko-KR" sz="700" b="1" dirty="0">
                  <a:latin typeface="+mn-ea"/>
                </a:rPr>
                <a:t>API</a:t>
              </a:r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1453934" y="3155478"/>
              <a:ext cx="540533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dirty="0">
                  <a:latin typeface="+mn-ea"/>
                </a:rPr>
                <a:t>Restful</a:t>
              </a:r>
              <a:endParaRPr lang="ko-KR" altLang="en-US" sz="900" dirty="0">
                <a:latin typeface="+mn-ea"/>
              </a:endParaRPr>
            </a:p>
          </p:txBody>
        </p:sp>
        <p:sp>
          <p:nvSpPr>
            <p:cNvPr id="60" name="직사각형 59"/>
            <p:cNvSpPr/>
            <p:nvPr/>
          </p:nvSpPr>
          <p:spPr>
            <a:xfrm>
              <a:off x="634088" y="4267200"/>
              <a:ext cx="2757334" cy="2298215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6350">
              <a:solidFill>
                <a:srgbClr val="0477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t" anchorCtr="0">
              <a:noAutofit/>
              <a:scene3d>
                <a:camera prst="orthographicFront"/>
                <a:lightRig rig="threePt" dir="t"/>
              </a:scene3d>
              <a:sp3d contourW="25400">
                <a:bevelT w="1270"/>
                <a:contourClr>
                  <a:schemeClr val="tx2">
                    <a:lumMod val="75000"/>
                  </a:schemeClr>
                </a:contourClr>
              </a:sp3d>
            </a:bodyPr>
            <a:lstStyle/>
            <a:p>
              <a:pPr algn="ctr"/>
              <a:endParaRPr lang="ko-KR" altLang="en-US" sz="500" b="1" dirty="0">
                <a:solidFill>
                  <a:schemeClr val="bg1"/>
                </a:solidFill>
                <a:latin typeface="+mn-ea"/>
              </a:endParaRPr>
            </a:p>
          </p:txBody>
        </p:sp>
        <p:cxnSp>
          <p:nvCxnSpPr>
            <p:cNvPr id="63" name="꺾인 연결선 12"/>
            <p:cNvCxnSpPr>
              <a:stCxn id="64" idx="2"/>
              <a:endCxn id="61" idx="1"/>
            </p:cNvCxnSpPr>
            <p:nvPr/>
          </p:nvCxnSpPr>
          <p:spPr>
            <a:xfrm>
              <a:off x="2021761" y="5364480"/>
              <a:ext cx="0" cy="192797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1" name="그룹 100"/>
            <p:cNvGrpSpPr/>
            <p:nvPr/>
          </p:nvGrpSpPr>
          <p:grpSpPr>
            <a:xfrm>
              <a:off x="741569" y="4391641"/>
              <a:ext cx="2560383" cy="972839"/>
              <a:chOff x="845201" y="4355065"/>
              <a:chExt cx="2560383" cy="972839"/>
            </a:xfrm>
          </p:grpSpPr>
          <p:sp>
            <p:nvSpPr>
              <p:cNvPr id="64" name="모서리가 둥근 직사각형 63"/>
              <p:cNvSpPr>
                <a:spLocks noChangeArrowheads="1"/>
              </p:cNvSpPr>
              <p:nvPr/>
            </p:nvSpPr>
            <p:spPr bwMode="auto">
              <a:xfrm>
                <a:off x="845201" y="4355065"/>
                <a:ext cx="2560383" cy="972839"/>
              </a:xfrm>
              <a:prstGeom prst="roundRect">
                <a:avLst>
                  <a:gd name="adj" fmla="val 950"/>
                </a:avLst>
              </a:prstGeom>
              <a:solidFill>
                <a:schemeClr val="bg1"/>
              </a:solidFill>
              <a:ln>
                <a:solidFill>
                  <a:srgbClr val="4C5F68"/>
                </a:solidFill>
                <a:headEnd/>
                <a:tailEnd type="triangle" w="med" len="med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atinLnBrk="0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ko-KR" altLang="en-US" sz="200" b="0" dirty="0">
                  <a:latin typeface="+mn-ea"/>
                </a:endParaRPr>
              </a:p>
            </p:txBody>
          </p:sp>
          <p:sp>
            <p:nvSpPr>
              <p:cNvPr id="65" name="Text Box 21"/>
              <p:cNvSpPr txBox="1">
                <a:spLocks noChangeArrowheads="1"/>
              </p:cNvSpPr>
              <p:nvPr/>
            </p:nvSpPr>
            <p:spPr bwMode="auto">
              <a:xfrm>
                <a:off x="869900" y="4355800"/>
                <a:ext cx="1241571" cy="148618"/>
              </a:xfrm>
              <a:prstGeom prst="rect">
                <a:avLst/>
              </a:prstGeom>
              <a:noFill/>
              <a:ln w="3175" algn="ctr">
                <a:noFill/>
                <a:miter lim="800000"/>
                <a:headEnd/>
                <a:tailEnd/>
              </a:ln>
              <a:effectLst/>
            </p:spPr>
            <p:txBody>
              <a:bodyPr wrap="square" lIns="67563" tIns="35133" rIns="67563" bIns="35133" anchor="ctr">
                <a:spAutoFit/>
                <a:scene3d>
                  <a:camera prst="orthographicFront"/>
                  <a:lightRig rig="threePt" dir="t"/>
                </a:scene3d>
                <a:sp3d>
                  <a:bevelB w="12700"/>
                </a:sp3d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50000"/>
                  </a:lnSpc>
                  <a:buFont typeface="Wingdings" pitchFamily="2" charset="2"/>
                  <a:buNone/>
                  <a:defRPr/>
                </a:pPr>
                <a:r>
                  <a:rPr lang="en-US" altLang="ko-KR" sz="6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</a:rPr>
                  <a:t>SALT </a:t>
                </a:r>
                <a:r>
                  <a:rPr lang="ko-KR" altLang="en-US" sz="6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</a:rPr>
                  <a:t>시나리오 </a:t>
                </a:r>
                <a:r>
                  <a:rPr lang="en-US" altLang="ko-KR" sz="6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</a:rPr>
                  <a:t>Server</a:t>
                </a:r>
                <a:endParaRPr lang="ko-KR" altLang="en-US" sz="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66" name="직사각형 65"/>
              <p:cNvSpPr/>
              <p:nvPr/>
            </p:nvSpPr>
            <p:spPr>
              <a:xfrm>
                <a:off x="925079" y="4541520"/>
                <a:ext cx="2392840" cy="72249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500" b="1" dirty="0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67" name="직사각형 66">
                <a:extLst>
                  <a:ext uri="{FF2B5EF4-FFF2-40B4-BE49-F238E27FC236}">
                    <a16:creationId xmlns:a16="http://schemas.microsoft.com/office/drawing/2014/main" id="{C48D0AB6-859B-41B4-B8F7-541318147E9D}"/>
                  </a:ext>
                </a:extLst>
              </p:cNvPr>
              <p:cNvSpPr/>
              <p:nvPr/>
            </p:nvSpPr>
            <p:spPr>
              <a:xfrm>
                <a:off x="973745" y="4620261"/>
                <a:ext cx="2295508" cy="57781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</a:ln>
              <a:effectLst/>
            </p:spPr>
            <p:txBody>
              <a:bodyPr wrap="square" lIns="27025" tIns="36000" rIns="27025" bIns="27025" rtlCol="0" anchor="t" anchorCtr="0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altLang="ko-KR" sz="500" b="1" dirty="0">
                  <a:latin typeface="+mn-ea"/>
                </a:endParaRPr>
              </a:p>
              <a:p>
                <a:pPr algn="ctr"/>
                <a:endParaRPr lang="en-US" altLang="ko-KR" sz="500" b="1" dirty="0">
                  <a:latin typeface="+mn-ea"/>
                </a:endParaRPr>
              </a:p>
              <a:p>
                <a:pPr algn="ctr"/>
                <a:endParaRPr lang="en-US" altLang="ko-KR" sz="500" b="1" dirty="0">
                  <a:latin typeface="+mn-ea"/>
                </a:endParaRPr>
              </a:p>
            </p:txBody>
          </p:sp>
          <p:sp>
            <p:nvSpPr>
              <p:cNvPr id="68" name="직사각형 67"/>
              <p:cNvSpPr/>
              <p:nvPr/>
            </p:nvSpPr>
            <p:spPr>
              <a:xfrm>
                <a:off x="1015452" y="4681220"/>
                <a:ext cx="507768" cy="207633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</a:ln>
              <a:effectLst/>
            </p:spPr>
            <p:txBody>
              <a:bodyPr wrap="square" lIns="0" tIns="27025" rIns="0" bIns="27025" rtlCol="0" anchor="ctr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500" dirty="0">
                    <a:latin typeface="+mn-ea"/>
                  </a:rPr>
                  <a:t>Edge.xml</a:t>
                </a:r>
              </a:p>
              <a:p>
                <a:pPr algn="ctr"/>
                <a:r>
                  <a:rPr lang="ko-KR" altLang="en-US" sz="500" dirty="0">
                    <a:latin typeface="+mn-ea"/>
                  </a:rPr>
                  <a:t>생성 모듈</a:t>
                </a:r>
                <a:endParaRPr lang="en-US" altLang="ko-KR" sz="500" dirty="0">
                  <a:latin typeface="+mn-ea"/>
                </a:endParaRPr>
              </a:p>
            </p:txBody>
          </p:sp>
          <p:sp>
            <p:nvSpPr>
              <p:cNvPr id="69" name="직사각형 68"/>
              <p:cNvSpPr/>
              <p:nvPr/>
            </p:nvSpPr>
            <p:spPr>
              <a:xfrm>
                <a:off x="1580982" y="4681220"/>
                <a:ext cx="507768" cy="207633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</a:ln>
              <a:effectLst/>
            </p:spPr>
            <p:txBody>
              <a:bodyPr wrap="square" lIns="0" tIns="27025" rIns="0" bIns="27025" rtlCol="0" anchor="ctr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500" dirty="0">
                    <a:latin typeface="+mn-ea"/>
                  </a:rPr>
                  <a:t>Node.xml</a:t>
                </a:r>
              </a:p>
              <a:p>
                <a:pPr algn="ctr"/>
                <a:r>
                  <a:rPr lang="ko-KR" altLang="en-US" sz="500" dirty="0">
                    <a:latin typeface="+mn-ea"/>
                  </a:rPr>
                  <a:t>생성 모듈</a:t>
                </a:r>
                <a:endParaRPr lang="en-US" altLang="ko-KR" sz="500" dirty="0">
                  <a:latin typeface="+mn-ea"/>
                </a:endParaRPr>
              </a:p>
            </p:txBody>
          </p:sp>
          <p:sp>
            <p:nvSpPr>
              <p:cNvPr id="70" name="직사각형 69"/>
              <p:cNvSpPr/>
              <p:nvPr/>
            </p:nvSpPr>
            <p:spPr>
              <a:xfrm>
                <a:off x="2146511" y="4681220"/>
                <a:ext cx="507768" cy="207633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</a:ln>
              <a:effectLst/>
            </p:spPr>
            <p:txBody>
              <a:bodyPr wrap="square" lIns="0" tIns="27025" rIns="0" bIns="27025" rtlCol="0" anchor="ctr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500" dirty="0">
                    <a:latin typeface="+mn-ea"/>
                  </a:rPr>
                  <a:t>Connection.xml </a:t>
                </a:r>
              </a:p>
              <a:p>
                <a:pPr algn="ctr"/>
                <a:r>
                  <a:rPr lang="ko-KR" altLang="en-US" sz="500" dirty="0">
                    <a:latin typeface="+mn-ea"/>
                  </a:rPr>
                  <a:t>생성 모듈</a:t>
                </a:r>
                <a:endParaRPr lang="en-US" altLang="ko-KR" sz="500" dirty="0">
                  <a:latin typeface="+mn-ea"/>
                </a:endParaRPr>
              </a:p>
            </p:txBody>
          </p:sp>
          <p:sp>
            <p:nvSpPr>
              <p:cNvPr id="71" name="직사각형 70"/>
              <p:cNvSpPr/>
              <p:nvPr/>
            </p:nvSpPr>
            <p:spPr>
              <a:xfrm>
                <a:off x="2712039" y="4681220"/>
                <a:ext cx="507768" cy="207633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</a:ln>
              <a:effectLst/>
            </p:spPr>
            <p:txBody>
              <a:bodyPr wrap="square" lIns="0" tIns="27025" rIns="0" bIns="27025" rtlCol="0" anchor="ctr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500" dirty="0">
                    <a:latin typeface="+mn-ea"/>
                  </a:rPr>
                  <a:t>Tss.xml</a:t>
                </a:r>
              </a:p>
              <a:p>
                <a:pPr algn="ctr"/>
                <a:r>
                  <a:rPr lang="ko-KR" altLang="en-US" sz="500" dirty="0">
                    <a:latin typeface="+mn-ea"/>
                  </a:rPr>
                  <a:t>생성 모듈</a:t>
                </a:r>
                <a:endParaRPr lang="en-US" altLang="ko-KR" sz="500" dirty="0">
                  <a:latin typeface="+mn-ea"/>
                </a:endParaRPr>
              </a:p>
            </p:txBody>
          </p:sp>
          <p:sp>
            <p:nvSpPr>
              <p:cNvPr id="79" name="직사각형 78"/>
              <p:cNvSpPr/>
              <p:nvPr/>
            </p:nvSpPr>
            <p:spPr>
              <a:xfrm>
                <a:off x="1015452" y="4934739"/>
                <a:ext cx="507768" cy="21638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</a:ln>
              <a:effectLst/>
            </p:spPr>
            <p:txBody>
              <a:bodyPr wrap="square" lIns="0" tIns="27025" rIns="0" bIns="27025" rtlCol="0" anchor="ctr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500" dirty="0">
                    <a:latin typeface="+mn-ea"/>
                  </a:rPr>
                  <a:t>Dong Code</a:t>
                </a:r>
              </a:p>
              <a:p>
                <a:pPr algn="ctr"/>
                <a:r>
                  <a:rPr lang="ko-KR" altLang="en-US" sz="500" dirty="0">
                    <a:latin typeface="+mn-ea"/>
                  </a:rPr>
                  <a:t>공간연산 모듈</a:t>
                </a:r>
                <a:endParaRPr lang="en-US" altLang="ko-KR" sz="500" dirty="0">
                  <a:latin typeface="+mn-ea"/>
                </a:endParaRPr>
              </a:p>
            </p:txBody>
          </p:sp>
          <p:sp>
            <p:nvSpPr>
              <p:cNvPr id="80" name="직사각형 79"/>
              <p:cNvSpPr/>
              <p:nvPr/>
            </p:nvSpPr>
            <p:spPr>
              <a:xfrm>
                <a:off x="1580982" y="4934739"/>
                <a:ext cx="507768" cy="21638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</a:ln>
              <a:effectLst/>
            </p:spPr>
            <p:txBody>
              <a:bodyPr wrap="square" lIns="0" tIns="27025" rIns="0" bIns="27025" rtlCol="0" anchor="ctr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500" dirty="0">
                    <a:latin typeface="+mn-ea"/>
                  </a:rPr>
                  <a:t>Edge Length</a:t>
                </a:r>
              </a:p>
              <a:p>
                <a:pPr algn="ctr"/>
                <a:r>
                  <a:rPr lang="ko-KR" altLang="en-US" sz="500" dirty="0">
                    <a:latin typeface="+mn-ea"/>
                  </a:rPr>
                  <a:t>연산모듈</a:t>
                </a:r>
                <a:endParaRPr lang="en-US" altLang="ko-KR" sz="500" dirty="0">
                  <a:latin typeface="+mn-ea"/>
                </a:endParaRPr>
              </a:p>
            </p:txBody>
          </p:sp>
          <p:sp>
            <p:nvSpPr>
              <p:cNvPr id="81" name="직사각형 80"/>
              <p:cNvSpPr/>
              <p:nvPr/>
            </p:nvSpPr>
            <p:spPr>
              <a:xfrm>
                <a:off x="2146511" y="4934739"/>
                <a:ext cx="507768" cy="21638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</a:ln>
              <a:effectLst/>
            </p:spPr>
            <p:txBody>
              <a:bodyPr wrap="square" lIns="0" tIns="27025" rIns="0" bIns="27025" rtlCol="0" anchor="ctr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500" dirty="0">
                    <a:latin typeface="+mn-ea"/>
                  </a:rPr>
                  <a:t>Xml Format</a:t>
                </a:r>
              </a:p>
              <a:p>
                <a:pPr algn="ctr"/>
                <a:r>
                  <a:rPr lang="ko-KR" altLang="en-US" sz="500" dirty="0">
                    <a:latin typeface="+mn-ea"/>
                  </a:rPr>
                  <a:t>구성 모듈</a:t>
                </a:r>
                <a:endParaRPr lang="en-US" altLang="ko-KR" sz="500" dirty="0">
                  <a:latin typeface="+mn-ea"/>
                </a:endParaRPr>
              </a:p>
            </p:txBody>
          </p:sp>
          <p:sp>
            <p:nvSpPr>
              <p:cNvPr id="82" name="직사각형 81"/>
              <p:cNvSpPr/>
              <p:nvPr/>
            </p:nvSpPr>
            <p:spPr>
              <a:xfrm>
                <a:off x="2712039" y="4934739"/>
                <a:ext cx="507768" cy="21638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</a:ln>
              <a:effectLst/>
            </p:spPr>
            <p:txBody>
              <a:bodyPr wrap="square" lIns="0" tIns="27025" rIns="0" bIns="27025" rtlCol="0" anchor="ctr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sz="500" dirty="0" err="1">
                    <a:latin typeface="+mn-ea"/>
                  </a:rPr>
                  <a:t>요청시간별</a:t>
                </a:r>
                <a:endParaRPr lang="en-US" altLang="ko-KR" sz="500" dirty="0">
                  <a:latin typeface="+mn-ea"/>
                </a:endParaRPr>
              </a:p>
              <a:p>
                <a:pPr algn="ctr"/>
                <a:r>
                  <a:rPr lang="en-US" altLang="ko-KR" sz="500" dirty="0" err="1">
                    <a:latin typeface="+mn-ea"/>
                  </a:rPr>
                  <a:t>Tss</a:t>
                </a:r>
                <a:r>
                  <a:rPr lang="en-US" altLang="ko-KR" sz="500" dirty="0">
                    <a:latin typeface="+mn-ea"/>
                  </a:rPr>
                  <a:t> </a:t>
                </a:r>
                <a:r>
                  <a:rPr lang="ko-KR" altLang="en-US" sz="500" dirty="0">
                    <a:latin typeface="+mn-ea"/>
                  </a:rPr>
                  <a:t>정보</a:t>
                </a:r>
                <a:endParaRPr lang="en-US" altLang="ko-KR" sz="500" dirty="0">
                  <a:latin typeface="+mn-ea"/>
                </a:endParaRPr>
              </a:p>
              <a:p>
                <a:pPr algn="ctr"/>
                <a:r>
                  <a:rPr lang="ko-KR" altLang="en-US" sz="500" dirty="0">
                    <a:latin typeface="+mn-ea"/>
                  </a:rPr>
                  <a:t>생성 모듈</a:t>
                </a:r>
                <a:endParaRPr lang="en-US" altLang="ko-KR" sz="500" dirty="0">
                  <a:latin typeface="+mn-ea"/>
                </a:endParaRPr>
              </a:p>
            </p:txBody>
          </p:sp>
        </p:grpSp>
        <p:grpSp>
          <p:nvGrpSpPr>
            <p:cNvPr id="96" name="그룹 95"/>
            <p:cNvGrpSpPr/>
            <p:nvPr/>
          </p:nvGrpSpPr>
          <p:grpSpPr>
            <a:xfrm>
              <a:off x="741569" y="5541029"/>
              <a:ext cx="2560383" cy="953638"/>
              <a:chOff x="845201" y="5370347"/>
              <a:chExt cx="2560383" cy="953638"/>
            </a:xfrm>
          </p:grpSpPr>
          <p:sp>
            <p:nvSpPr>
              <p:cNvPr id="61" name="원통 60"/>
              <p:cNvSpPr/>
              <p:nvPr/>
            </p:nvSpPr>
            <p:spPr>
              <a:xfrm>
                <a:off x="845201" y="5386595"/>
                <a:ext cx="2560383" cy="937390"/>
              </a:xfrm>
              <a:prstGeom prst="can">
                <a:avLst>
                  <a:gd name="adj" fmla="val 11198"/>
                </a:avLst>
              </a:prstGeom>
              <a:solidFill>
                <a:schemeClr val="bg1"/>
              </a:solidFill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1100">
                  <a:latin typeface="+mn-ea"/>
                </a:endParaRPr>
              </a:p>
            </p:txBody>
          </p:sp>
          <p:sp>
            <p:nvSpPr>
              <p:cNvPr id="62" name="Text Box 21">
                <a:extLst>
                  <a:ext uri="{FF2B5EF4-FFF2-40B4-BE49-F238E27FC236}">
                    <a16:creationId xmlns:a16="http://schemas.microsoft.com/office/drawing/2014/main" id="{0AD0A31B-B612-4E9F-9889-328AA1EA566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75427" y="5370347"/>
                <a:ext cx="718707" cy="129648"/>
              </a:xfrm>
              <a:prstGeom prst="rect">
                <a:avLst/>
              </a:prstGeom>
              <a:noFill/>
              <a:ln w="3175" algn="ctr">
                <a:noFill/>
                <a:miter lim="800000"/>
                <a:headEnd/>
                <a:tailEnd/>
              </a:ln>
              <a:effectLst/>
            </p:spPr>
            <p:txBody>
              <a:bodyPr wrap="square" lIns="67563" tIns="35133" rIns="67563" bIns="35133" anchor="ctr">
                <a:spAutoFit/>
                <a:scene3d>
                  <a:camera prst="orthographicFront"/>
                  <a:lightRig rig="threePt" dir="t"/>
                </a:scene3d>
                <a:sp3d>
                  <a:bevelB w="12700"/>
                </a:sp3d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6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</a:rPr>
                  <a:t>SALT DB</a:t>
                </a:r>
                <a:endParaRPr lang="ko-KR" altLang="en-US" sz="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72" name="직사각형 71"/>
              <p:cNvSpPr/>
              <p:nvPr/>
            </p:nvSpPr>
            <p:spPr>
              <a:xfrm>
                <a:off x="920837" y="5589818"/>
                <a:ext cx="358659" cy="26740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</a:ln>
              <a:effectLst/>
            </p:spPr>
            <p:txBody>
              <a:bodyPr wrap="square" lIns="0" tIns="27025" rIns="0" bIns="27025" rtlCol="0" anchor="ctr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500" dirty="0">
                    <a:latin typeface="+mn-ea"/>
                  </a:rPr>
                  <a:t>EDGE</a:t>
                </a:r>
              </a:p>
            </p:txBody>
          </p:sp>
          <p:sp>
            <p:nvSpPr>
              <p:cNvPr id="73" name="직사각형 72"/>
              <p:cNvSpPr/>
              <p:nvPr/>
            </p:nvSpPr>
            <p:spPr>
              <a:xfrm>
                <a:off x="1327985" y="5589818"/>
                <a:ext cx="819413" cy="26740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</a:ln>
              <a:effectLst/>
            </p:spPr>
            <p:txBody>
              <a:bodyPr wrap="square" lIns="0" tIns="27025" rIns="0" bIns="27025" rtlCol="0" anchor="ctr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500" dirty="0">
                    <a:latin typeface="+mn-ea"/>
                  </a:rPr>
                  <a:t>NODE</a:t>
                </a:r>
              </a:p>
            </p:txBody>
          </p:sp>
          <p:sp>
            <p:nvSpPr>
              <p:cNvPr id="74" name="직사각형 73"/>
              <p:cNvSpPr/>
              <p:nvPr/>
            </p:nvSpPr>
            <p:spPr>
              <a:xfrm>
                <a:off x="2209800" y="5589818"/>
                <a:ext cx="644235" cy="26740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</a:ln>
              <a:effectLst/>
            </p:spPr>
            <p:txBody>
              <a:bodyPr wrap="square" lIns="0" tIns="27025" rIns="0" bIns="27025" rtlCol="0" anchor="ctr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500" dirty="0">
                    <a:latin typeface="+mn-ea"/>
                  </a:rPr>
                  <a:t>CON</a:t>
                </a:r>
              </a:p>
            </p:txBody>
          </p:sp>
          <p:sp>
            <p:nvSpPr>
              <p:cNvPr id="75" name="직사각형 74"/>
              <p:cNvSpPr/>
              <p:nvPr/>
            </p:nvSpPr>
            <p:spPr>
              <a:xfrm>
                <a:off x="2916382" y="5589818"/>
                <a:ext cx="401538" cy="12154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</a:ln>
              <a:effectLst/>
            </p:spPr>
            <p:txBody>
              <a:bodyPr wrap="square" lIns="0" tIns="27025" rIns="0" bIns="27025" rtlCol="0" anchor="ctr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500" dirty="0">
                    <a:latin typeface="+mn-ea"/>
                  </a:rPr>
                  <a:t>DONG</a:t>
                </a:r>
              </a:p>
            </p:txBody>
          </p:sp>
          <p:sp>
            <p:nvSpPr>
              <p:cNvPr id="76" name="직사각형 75"/>
              <p:cNvSpPr/>
              <p:nvPr/>
            </p:nvSpPr>
            <p:spPr>
              <a:xfrm>
                <a:off x="920837" y="5899008"/>
                <a:ext cx="358659" cy="344652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</a:ln>
              <a:effectLst/>
            </p:spPr>
            <p:txBody>
              <a:bodyPr wrap="square" lIns="0" tIns="27025" rIns="0" bIns="27025" rtlCol="0" anchor="ctr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500" dirty="0">
                    <a:latin typeface="+mn-ea"/>
                  </a:rPr>
                  <a:t>SIGNAL</a:t>
                </a:r>
              </a:p>
            </p:txBody>
          </p:sp>
          <p:sp>
            <p:nvSpPr>
              <p:cNvPr id="77" name="직사각형 76"/>
              <p:cNvSpPr/>
              <p:nvPr/>
            </p:nvSpPr>
            <p:spPr>
              <a:xfrm>
                <a:off x="1327985" y="5899009"/>
                <a:ext cx="819413" cy="147752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</a:ln>
              <a:effectLst/>
            </p:spPr>
            <p:txBody>
              <a:bodyPr wrap="square" lIns="0" tIns="27025" rIns="0" bIns="27025" rtlCol="0" anchor="ctr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500" dirty="0">
                    <a:latin typeface="+mn-ea"/>
                  </a:rPr>
                  <a:t>SIGNAL_SCENARIO</a:t>
                </a:r>
              </a:p>
            </p:txBody>
          </p:sp>
          <p:sp>
            <p:nvSpPr>
              <p:cNvPr id="78" name="직사각형 77"/>
              <p:cNvSpPr/>
              <p:nvPr/>
            </p:nvSpPr>
            <p:spPr>
              <a:xfrm>
                <a:off x="1327985" y="6092654"/>
                <a:ext cx="819413" cy="15100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</a:ln>
              <a:effectLst/>
            </p:spPr>
            <p:txBody>
              <a:bodyPr wrap="square" lIns="0" tIns="27025" rIns="0" bIns="27025" rtlCol="0" anchor="ctr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500" dirty="0">
                    <a:latin typeface="+mn-ea"/>
                  </a:rPr>
                  <a:t>SIGNAL_SCENARIO_PHASE</a:t>
                </a:r>
              </a:p>
            </p:txBody>
          </p:sp>
          <p:sp>
            <p:nvSpPr>
              <p:cNvPr id="83" name="직사각형 82"/>
              <p:cNvSpPr/>
              <p:nvPr/>
            </p:nvSpPr>
            <p:spPr>
              <a:xfrm>
                <a:off x="2916382" y="5899008"/>
                <a:ext cx="401538" cy="344652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</a:ln>
              <a:effectLst/>
            </p:spPr>
            <p:txBody>
              <a:bodyPr wrap="square" lIns="0" tIns="27025" rIns="0" bIns="27025" rtlCol="0" anchor="ctr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500" dirty="0">
                    <a:latin typeface="+mn-ea"/>
                  </a:rPr>
                  <a:t>TOD Plan</a:t>
                </a:r>
              </a:p>
            </p:txBody>
          </p:sp>
          <p:sp>
            <p:nvSpPr>
              <p:cNvPr id="85" name="직사각형 84"/>
              <p:cNvSpPr/>
              <p:nvPr/>
            </p:nvSpPr>
            <p:spPr>
              <a:xfrm>
                <a:off x="2209800" y="5899009"/>
                <a:ext cx="644235" cy="147752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</a:ln>
              <a:effectLst/>
            </p:spPr>
            <p:txBody>
              <a:bodyPr wrap="square" lIns="0" tIns="27025" rIns="0" bIns="27025" rtlCol="0" anchor="ctr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500" dirty="0">
                    <a:latin typeface="+mn-ea"/>
                  </a:rPr>
                  <a:t>SIGNAL_PHASE</a:t>
                </a:r>
              </a:p>
            </p:txBody>
          </p:sp>
          <p:sp>
            <p:nvSpPr>
              <p:cNvPr id="86" name="직사각형 85"/>
              <p:cNvSpPr/>
              <p:nvPr/>
            </p:nvSpPr>
            <p:spPr>
              <a:xfrm>
                <a:off x="2209800" y="6092654"/>
                <a:ext cx="644235" cy="15100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</a:ln>
              <a:effectLst/>
            </p:spPr>
            <p:txBody>
              <a:bodyPr wrap="square" lIns="0" tIns="27025" rIns="0" bIns="27025" rtlCol="0" anchor="ctr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500" dirty="0">
                    <a:latin typeface="+mn-ea"/>
                  </a:rPr>
                  <a:t>PHASE_SIGNAL_TIME</a:t>
                </a:r>
              </a:p>
            </p:txBody>
          </p:sp>
          <p:sp>
            <p:nvSpPr>
              <p:cNvPr id="91" name="직사각형 90"/>
              <p:cNvSpPr/>
              <p:nvPr/>
            </p:nvSpPr>
            <p:spPr>
              <a:xfrm>
                <a:off x="2916382" y="5739750"/>
                <a:ext cx="401538" cy="12154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</a:ln>
              <a:effectLst/>
            </p:spPr>
            <p:txBody>
              <a:bodyPr wrap="square" lIns="0" tIns="27025" rIns="0" bIns="27025" rtlCol="0" anchor="ctr"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500" dirty="0">
                    <a:latin typeface="+mn-ea"/>
                  </a:rPr>
                  <a:t>SIGU</a:t>
                </a:r>
              </a:p>
            </p:txBody>
          </p:sp>
        </p:grpSp>
        <p:cxnSp>
          <p:nvCxnSpPr>
            <p:cNvPr id="87" name="직선 화살표 연결선 145"/>
            <p:cNvCxnSpPr>
              <a:stCxn id="64" idx="0"/>
              <a:endCxn id="59" idx="2"/>
            </p:cNvCxnSpPr>
            <p:nvPr/>
          </p:nvCxnSpPr>
          <p:spPr>
            <a:xfrm rot="16200000" flipV="1">
              <a:off x="1479039" y="3848918"/>
              <a:ext cx="404856" cy="680589"/>
            </a:xfrm>
            <a:prstGeom prst="bentConnector3">
              <a:avLst>
                <a:gd name="adj1" fmla="val 50000"/>
              </a:avLst>
            </a:prstGeom>
            <a:ln w="12700">
              <a:solidFill>
                <a:schemeClr val="bg1">
                  <a:lumMod val="50000"/>
                </a:schemeClr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직선 화살표 연결선 145"/>
            <p:cNvCxnSpPr>
              <a:stCxn id="59" idx="0"/>
              <a:endCxn id="51" idx="2"/>
            </p:cNvCxnSpPr>
            <p:nvPr/>
          </p:nvCxnSpPr>
          <p:spPr>
            <a:xfrm rot="5400000" flipH="1" flipV="1">
              <a:off x="1339065" y="3106546"/>
              <a:ext cx="669945" cy="665730"/>
            </a:xfrm>
            <a:prstGeom prst="bentConnector3">
              <a:avLst>
                <a:gd name="adj1" fmla="val 50000"/>
              </a:avLst>
            </a:prstGeom>
            <a:ln w="12700">
              <a:solidFill>
                <a:schemeClr val="bg1">
                  <a:lumMod val="50000"/>
                </a:schemeClr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화살표 연결선 145"/>
            <p:cNvCxnSpPr>
              <a:stCxn id="58" idx="0"/>
              <a:endCxn id="51" idx="2"/>
            </p:cNvCxnSpPr>
            <p:nvPr/>
          </p:nvCxnSpPr>
          <p:spPr>
            <a:xfrm rot="16200000" flipV="1">
              <a:off x="2002208" y="3109133"/>
              <a:ext cx="669945" cy="660555"/>
            </a:xfrm>
            <a:prstGeom prst="bentConnector3">
              <a:avLst>
                <a:gd name="adj1" fmla="val 50000"/>
              </a:avLst>
            </a:prstGeom>
            <a:ln w="12700">
              <a:solidFill>
                <a:schemeClr val="bg1">
                  <a:lumMod val="50000"/>
                </a:schemeClr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직선 화살표 연결선 145"/>
            <p:cNvCxnSpPr>
              <a:stCxn id="64" idx="0"/>
              <a:endCxn id="58" idx="2"/>
            </p:cNvCxnSpPr>
            <p:nvPr/>
          </p:nvCxnSpPr>
          <p:spPr>
            <a:xfrm rot="5400000" flipH="1" flipV="1">
              <a:off x="2142181" y="3866365"/>
              <a:ext cx="404856" cy="645696"/>
            </a:xfrm>
            <a:prstGeom prst="bentConnector3">
              <a:avLst>
                <a:gd name="adj1" fmla="val 50000"/>
              </a:avLst>
            </a:prstGeom>
            <a:ln w="12700">
              <a:solidFill>
                <a:schemeClr val="bg1">
                  <a:lumMod val="50000"/>
                </a:schemeClr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65" name="표 16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491328"/>
              </p:ext>
            </p:extLst>
          </p:nvPr>
        </p:nvGraphicFramePr>
        <p:xfrm>
          <a:off x="3782297" y="3124826"/>
          <a:ext cx="4943260" cy="29659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147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703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582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97728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800" kern="1200" dirty="0">
                          <a:latin typeface="+mn-ea"/>
                          <a:ea typeface="+mn-ea"/>
                        </a:rPr>
                        <a:t>테이블</a:t>
                      </a:r>
                      <a:r>
                        <a:rPr lang="en-US" altLang="ko-KR" sz="800" kern="1200" dirty="0">
                          <a:latin typeface="+mn-ea"/>
                          <a:ea typeface="+mn-ea"/>
                        </a:rPr>
                        <a:t>ID</a:t>
                      </a:r>
                      <a:endParaRPr lang="ko-KR" altLang="en-US" sz="800" kern="1200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T="36000" marB="36000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800" kern="1200" dirty="0" err="1">
                          <a:latin typeface="+mn-ea"/>
                          <a:ea typeface="+mn-ea"/>
                        </a:rPr>
                        <a:t>테이블명</a:t>
                      </a:r>
                      <a:endParaRPr lang="ko-KR" altLang="en-US" sz="800" kern="1200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T="36000" marB="36000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800" kern="1200" dirty="0">
                          <a:latin typeface="+mn-ea"/>
                          <a:ea typeface="+mn-ea"/>
                        </a:rPr>
                        <a:t>테이블정의</a:t>
                      </a:r>
                      <a:endParaRPr lang="ko-KR" altLang="en-US" sz="800" kern="1200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T="36000" marB="36000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7728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800" kern="1200" dirty="0">
                          <a:latin typeface="+mn-ea"/>
                          <a:ea typeface="+mn-ea"/>
                        </a:rPr>
                        <a:t>COM_CODE</a:t>
                      </a:r>
                      <a:endParaRPr lang="ko-KR" altLang="en-US" sz="800" kern="1200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T="36000" marB="36000"/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800" kern="1200" dirty="0">
                          <a:latin typeface="+mn-ea"/>
                          <a:ea typeface="+mn-ea"/>
                        </a:rPr>
                        <a:t>공통코드</a:t>
                      </a:r>
                      <a:endParaRPr lang="ko-KR" altLang="en-US" sz="800" kern="1200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T="36000" marB="36000"/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800" kern="1200" dirty="0">
                          <a:latin typeface="+mn-ea"/>
                          <a:ea typeface="+mn-ea"/>
                        </a:rPr>
                        <a:t>공통코드 정의</a:t>
                      </a:r>
                      <a:endParaRPr lang="ko-KR" altLang="en-US" sz="800" kern="1200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7728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800" kern="1200" dirty="0">
                          <a:latin typeface="+mn-ea"/>
                          <a:ea typeface="+mn-ea"/>
                        </a:rPr>
                        <a:t>LUNAR_HOLIDAY</a:t>
                      </a:r>
                      <a:endParaRPr lang="ko-KR" altLang="en-US" sz="800" kern="1200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T="36000" marB="36000"/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800" kern="1200" dirty="0">
                          <a:latin typeface="+mn-ea"/>
                          <a:ea typeface="+mn-ea"/>
                        </a:rPr>
                        <a:t>음력 공휴일</a:t>
                      </a:r>
                      <a:endParaRPr lang="ko-KR" altLang="en-US" sz="800" kern="1200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T="36000" marB="36000"/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800" kern="1200" dirty="0">
                          <a:latin typeface="+mn-ea"/>
                          <a:ea typeface="+mn-ea"/>
                        </a:rPr>
                        <a:t>음력 공휴일</a:t>
                      </a:r>
                      <a:endParaRPr lang="ko-KR" altLang="en-US" sz="800" kern="1200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7728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800" kern="1200" dirty="0">
                          <a:latin typeface="+mn-ea"/>
                          <a:ea typeface="+mn-ea"/>
                        </a:rPr>
                        <a:t>PARTITION</a:t>
                      </a:r>
                      <a:endParaRPr lang="ko-KR" altLang="en-US" sz="800" kern="1200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T="36000" marB="36000"/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800" kern="1200" dirty="0">
                          <a:latin typeface="+mn-ea"/>
                          <a:ea typeface="+mn-ea"/>
                        </a:rPr>
                        <a:t>파티션</a:t>
                      </a:r>
                      <a:endParaRPr lang="ko-KR" altLang="en-US" sz="800" kern="1200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T="36000" marB="36000"/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800" kern="1200" dirty="0">
                          <a:latin typeface="+mn-ea"/>
                          <a:ea typeface="+mn-ea"/>
                        </a:rPr>
                        <a:t>구 기준 </a:t>
                      </a:r>
                      <a:r>
                        <a:rPr lang="en-US" altLang="ko-KR" sz="800" kern="1200" dirty="0">
                          <a:latin typeface="+mn-ea"/>
                          <a:ea typeface="+mn-ea"/>
                        </a:rPr>
                        <a:t>2/4 </a:t>
                      </a:r>
                      <a:r>
                        <a:rPr lang="ko-KR" altLang="en-US" sz="800" kern="1200" dirty="0">
                          <a:latin typeface="+mn-ea"/>
                          <a:ea typeface="+mn-ea"/>
                        </a:rPr>
                        <a:t>분할 지역 경계정보</a:t>
                      </a:r>
                      <a:endParaRPr lang="ko-KR" altLang="en-US" sz="800" kern="1200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7728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800" kern="1200" dirty="0">
                          <a:latin typeface="+mn-ea"/>
                          <a:ea typeface="+mn-ea"/>
                        </a:rPr>
                        <a:t>REQUEST_HIS</a:t>
                      </a:r>
                      <a:endParaRPr lang="ko-KR" altLang="en-US" sz="800" kern="1200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T="36000" marB="36000"/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800" kern="1200" dirty="0">
                          <a:latin typeface="+mn-ea"/>
                          <a:ea typeface="+mn-ea"/>
                        </a:rPr>
                        <a:t>요청이력</a:t>
                      </a:r>
                      <a:endParaRPr lang="ko-KR" altLang="en-US" sz="800" kern="1200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T="36000" marB="36000"/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800" kern="1200" dirty="0">
                          <a:latin typeface="+mn-ea"/>
                          <a:ea typeface="+mn-ea"/>
                        </a:rPr>
                        <a:t>다운로드 요청 데이터의 일시</a:t>
                      </a:r>
                      <a:r>
                        <a:rPr lang="en-US" altLang="ko-KR" sz="800" kern="12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800" kern="1200" dirty="0">
                          <a:latin typeface="+mn-ea"/>
                          <a:ea typeface="+mn-ea"/>
                        </a:rPr>
                        <a:t>지역</a:t>
                      </a:r>
                      <a:r>
                        <a:rPr lang="en-US" altLang="ko-KR" sz="800" kern="12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800" kern="1200" dirty="0">
                          <a:latin typeface="+mn-ea"/>
                          <a:ea typeface="+mn-ea"/>
                        </a:rPr>
                        <a:t>데이터 유형</a:t>
                      </a:r>
                      <a:endParaRPr lang="ko-KR" altLang="en-US" sz="800" kern="1200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T="36000" marB="360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7728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800" kern="1200" dirty="0">
                          <a:latin typeface="+mn-ea"/>
                          <a:ea typeface="+mn-ea"/>
                        </a:rPr>
                        <a:t>TLOGIC</a:t>
                      </a:r>
                      <a:endParaRPr lang="ko-KR" altLang="en-US" sz="800" kern="1200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T="36000" marB="36000"/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800" kern="1200" dirty="0">
                          <a:latin typeface="+mn-ea"/>
                          <a:ea typeface="+mn-ea"/>
                        </a:rPr>
                        <a:t>TL </a:t>
                      </a:r>
                      <a:r>
                        <a:rPr lang="ko-KR" altLang="en-US" sz="800" kern="1200" dirty="0" err="1">
                          <a:latin typeface="+mn-ea"/>
                          <a:ea typeface="+mn-ea"/>
                        </a:rPr>
                        <a:t>로직</a:t>
                      </a:r>
                      <a:endParaRPr lang="ko-KR" altLang="en-US" sz="800" kern="1200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T="36000" marB="36000"/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800" kern="1200" dirty="0" err="1">
                          <a:latin typeface="+mn-ea"/>
                          <a:ea typeface="+mn-ea"/>
                        </a:rPr>
                        <a:t>신호별</a:t>
                      </a:r>
                      <a:r>
                        <a:rPr lang="ko-KR" altLang="en-US" sz="800" kern="1200" dirty="0">
                          <a:latin typeface="+mn-ea"/>
                          <a:ea typeface="+mn-ea"/>
                        </a:rPr>
                        <a:t> 프로그램 </a:t>
                      </a:r>
                      <a:r>
                        <a:rPr lang="en-US" altLang="ko-KR" sz="800" kern="1200" dirty="0">
                          <a:latin typeface="+mn-ea"/>
                          <a:ea typeface="+mn-ea"/>
                        </a:rPr>
                        <a:t>ID </a:t>
                      </a:r>
                      <a:r>
                        <a:rPr lang="ko-KR" altLang="en-US" sz="800" kern="1200" dirty="0" err="1">
                          <a:latin typeface="+mn-ea"/>
                          <a:ea typeface="+mn-ea"/>
                        </a:rPr>
                        <a:t>매핑</a:t>
                      </a:r>
                      <a:endParaRPr lang="ko-KR" altLang="en-US" sz="800" kern="1200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T="36000" marB="360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7728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800" kern="1200" dirty="0">
                          <a:latin typeface="+mn-ea"/>
                          <a:ea typeface="+mn-ea"/>
                        </a:rPr>
                        <a:t>TRJCTRY_SEQ</a:t>
                      </a:r>
                      <a:endParaRPr lang="ko-KR" altLang="en-US" sz="800" kern="1200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T="36000" marB="36000"/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800" kern="1200" dirty="0">
                          <a:latin typeface="+mn-ea"/>
                          <a:ea typeface="+mn-ea"/>
                        </a:rPr>
                        <a:t>궤적</a:t>
                      </a:r>
                      <a:r>
                        <a:rPr lang="en-US" altLang="ko-KR" sz="800" kern="1200" dirty="0">
                          <a:latin typeface="+mn-ea"/>
                          <a:ea typeface="+mn-ea"/>
                        </a:rPr>
                        <a:t>-</a:t>
                      </a:r>
                      <a:r>
                        <a:rPr lang="ko-KR" altLang="en-US" sz="800" kern="1200" dirty="0">
                          <a:latin typeface="+mn-ea"/>
                          <a:ea typeface="+mn-ea"/>
                        </a:rPr>
                        <a:t>순번</a:t>
                      </a:r>
                      <a:endParaRPr lang="ko-KR" altLang="en-US" sz="800" kern="1200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T="36000" marB="36000"/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800" kern="1200" dirty="0">
                          <a:latin typeface="+mn-ea"/>
                          <a:ea typeface="+mn-ea"/>
                        </a:rPr>
                        <a:t>차량 궤적 세부 순번</a:t>
                      </a:r>
                      <a:endParaRPr lang="ko-KR" altLang="en-US" sz="800" kern="1200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T="36000" marB="3600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7728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800" kern="1200" dirty="0">
                          <a:latin typeface="+mn-ea"/>
                          <a:ea typeface="+mn-ea"/>
                        </a:rPr>
                        <a:t>TRJCTRY_TRIP</a:t>
                      </a:r>
                      <a:endParaRPr lang="ko-KR" altLang="en-US" sz="800" kern="1200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T="36000" marB="36000"/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800" kern="1200" dirty="0">
                          <a:latin typeface="+mn-ea"/>
                          <a:ea typeface="+mn-ea"/>
                        </a:rPr>
                        <a:t>궤적</a:t>
                      </a:r>
                      <a:r>
                        <a:rPr lang="en-US" altLang="ko-KR" sz="800" kern="1200" dirty="0">
                          <a:latin typeface="+mn-ea"/>
                          <a:ea typeface="+mn-ea"/>
                        </a:rPr>
                        <a:t>-</a:t>
                      </a:r>
                      <a:r>
                        <a:rPr lang="ko-KR" altLang="en-US" sz="800" kern="1200" dirty="0" err="1">
                          <a:latin typeface="+mn-ea"/>
                          <a:ea typeface="+mn-ea"/>
                        </a:rPr>
                        <a:t>트립</a:t>
                      </a:r>
                      <a:endParaRPr lang="ko-KR" altLang="en-US" sz="800" kern="1200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T="36000" marB="36000"/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800" kern="1200" dirty="0">
                          <a:latin typeface="+mn-ea"/>
                          <a:ea typeface="+mn-ea"/>
                        </a:rPr>
                        <a:t>차량 궤적 마스터 정보</a:t>
                      </a:r>
                      <a:endParaRPr lang="ko-KR" altLang="en-US" sz="800" kern="1200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T="36000" marB="3600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7728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800" kern="1200" dirty="0">
                          <a:latin typeface="+mn-ea"/>
                          <a:ea typeface="+mn-ea"/>
                        </a:rPr>
                        <a:t>PHASE</a:t>
                      </a:r>
                      <a:endParaRPr lang="ko-KR" altLang="en-US" sz="800" kern="1200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T="36000" marB="36000"/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800" kern="1200" dirty="0">
                          <a:latin typeface="+mn-ea"/>
                          <a:ea typeface="+mn-ea"/>
                        </a:rPr>
                        <a:t>신호상태정보</a:t>
                      </a:r>
                      <a:endParaRPr lang="ko-KR" altLang="en-US" sz="800" kern="1200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T="36000" marB="36000"/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800" kern="1200" dirty="0">
                          <a:latin typeface="+mn-ea"/>
                          <a:ea typeface="+mn-ea"/>
                        </a:rPr>
                        <a:t>신호상태정보</a:t>
                      </a:r>
                      <a:endParaRPr lang="ko-KR" altLang="en-US" sz="800" kern="1200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T="36000" marB="3600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7728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800" kern="1200" dirty="0">
                          <a:latin typeface="+mn-ea"/>
                          <a:ea typeface="+mn-ea"/>
                        </a:rPr>
                        <a:t>REQUEST_HIS</a:t>
                      </a:r>
                      <a:endParaRPr lang="ko-KR" altLang="en-US" sz="800" kern="1200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T="36000" marB="36000"/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800" kern="1200" dirty="0">
                          <a:latin typeface="+mn-ea"/>
                          <a:ea typeface="+mn-ea"/>
                        </a:rPr>
                        <a:t>XML </a:t>
                      </a:r>
                      <a:r>
                        <a:rPr lang="ko-KR" altLang="en-US" sz="800" kern="1200" dirty="0">
                          <a:latin typeface="+mn-ea"/>
                          <a:ea typeface="+mn-ea"/>
                        </a:rPr>
                        <a:t>요청이력</a:t>
                      </a:r>
                      <a:endParaRPr lang="ko-KR" altLang="en-US" sz="800" kern="1200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T="36000" marB="36000"/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800" kern="1200" dirty="0">
                          <a:latin typeface="+mn-ea"/>
                          <a:ea typeface="+mn-ea"/>
                        </a:rPr>
                        <a:t>XML </a:t>
                      </a:r>
                      <a:r>
                        <a:rPr lang="ko-KR" altLang="en-US" sz="800" kern="1200" dirty="0">
                          <a:latin typeface="+mn-ea"/>
                          <a:ea typeface="+mn-ea"/>
                        </a:rPr>
                        <a:t>요청이력 정보</a:t>
                      </a:r>
                      <a:endParaRPr lang="ko-KR" altLang="en-US" sz="800" kern="1200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T="36000" marB="3600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7728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800" kern="1200" dirty="0">
                          <a:latin typeface="+mn-ea"/>
                          <a:ea typeface="+mn-ea"/>
                        </a:rPr>
                        <a:t>UPLOAD_HIS</a:t>
                      </a:r>
                      <a:endParaRPr lang="ko-KR" altLang="en-US" sz="800" kern="1200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T="36000" marB="36000"/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800" kern="1200" dirty="0">
                          <a:latin typeface="+mn-ea"/>
                          <a:ea typeface="+mn-ea"/>
                        </a:rPr>
                        <a:t>XML </a:t>
                      </a:r>
                      <a:r>
                        <a:rPr lang="ko-KR" altLang="en-US" sz="800" kern="1200" dirty="0">
                          <a:latin typeface="+mn-ea"/>
                          <a:ea typeface="+mn-ea"/>
                        </a:rPr>
                        <a:t>파일업로드이력</a:t>
                      </a:r>
                      <a:endParaRPr lang="ko-KR" altLang="en-US" sz="800" kern="1200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T="36000" marB="36000"/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800" kern="1200" dirty="0">
                          <a:latin typeface="+mn-ea"/>
                          <a:ea typeface="+mn-ea"/>
                        </a:rPr>
                        <a:t>XML </a:t>
                      </a:r>
                      <a:r>
                        <a:rPr lang="ko-KR" altLang="en-US" sz="800" kern="1200" dirty="0">
                          <a:latin typeface="+mn-ea"/>
                          <a:ea typeface="+mn-ea"/>
                        </a:rPr>
                        <a:t>파일업로드이력 정보</a:t>
                      </a:r>
                      <a:endParaRPr lang="ko-KR" altLang="en-US" sz="800" kern="1200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T="36000" marB="3600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97728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800" kern="1200" dirty="0">
                          <a:latin typeface="+mn-ea"/>
                          <a:ea typeface="+mn-ea"/>
                        </a:rPr>
                        <a:t>LINK_SPEED</a:t>
                      </a:r>
                      <a:endParaRPr lang="ko-KR" altLang="en-US" sz="800" kern="1200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T="36000" marB="36000"/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800" kern="1200" dirty="0">
                          <a:latin typeface="+mn-ea"/>
                          <a:ea typeface="+mn-ea"/>
                        </a:rPr>
                        <a:t>5</a:t>
                      </a:r>
                      <a:r>
                        <a:rPr lang="ko-KR" altLang="en-US" sz="800" kern="1200" dirty="0">
                          <a:latin typeface="+mn-ea"/>
                          <a:ea typeface="+mn-ea"/>
                        </a:rPr>
                        <a:t>분 단위 소통정보</a:t>
                      </a:r>
                      <a:endParaRPr lang="ko-KR" altLang="en-US" sz="800" kern="1200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T="36000" marB="36000"/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800" kern="1200" dirty="0">
                          <a:latin typeface="+mn-ea"/>
                          <a:ea typeface="+mn-ea"/>
                        </a:rPr>
                        <a:t>5</a:t>
                      </a:r>
                      <a:r>
                        <a:rPr lang="ko-KR" altLang="en-US" sz="800" kern="1200" dirty="0">
                          <a:latin typeface="+mn-ea"/>
                          <a:ea typeface="+mn-ea"/>
                        </a:rPr>
                        <a:t>분 단위 소통정보</a:t>
                      </a:r>
                      <a:endParaRPr lang="ko-KR" altLang="en-US" sz="800" kern="1200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T="36000" marB="36000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97728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800" kern="1200" dirty="0">
                          <a:latin typeface="+mn-ea"/>
                          <a:ea typeface="+mn-ea"/>
                        </a:rPr>
                        <a:t>SUDN_STTN_EXT</a:t>
                      </a:r>
                      <a:endParaRPr lang="ko-KR" altLang="en-US" sz="800" kern="1200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T="36000" marB="36000"/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800" kern="1200" dirty="0">
                          <a:latin typeface="+mn-ea"/>
                          <a:ea typeface="+mn-ea"/>
                        </a:rPr>
                        <a:t>5</a:t>
                      </a:r>
                      <a:r>
                        <a:rPr lang="ko-KR" altLang="en-US" sz="800" kern="1200" dirty="0">
                          <a:latin typeface="+mn-ea"/>
                          <a:ea typeface="+mn-ea"/>
                        </a:rPr>
                        <a:t>분 단위 돌발정보</a:t>
                      </a:r>
                      <a:endParaRPr lang="ko-KR" altLang="en-US" sz="800" kern="1200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T="36000" marB="36000"/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800" kern="1200" dirty="0">
                          <a:latin typeface="+mn-ea"/>
                          <a:ea typeface="+mn-ea"/>
                        </a:rPr>
                        <a:t>통제일</a:t>
                      </a:r>
                      <a:r>
                        <a:rPr lang="en-US" altLang="ko-KR" sz="800" kern="120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800" kern="1200" dirty="0" err="1">
                          <a:latin typeface="+mn-ea"/>
                          <a:ea typeface="+mn-ea"/>
                        </a:rPr>
                        <a:t>통제시간별</a:t>
                      </a:r>
                      <a:r>
                        <a:rPr lang="ko-KR" altLang="en-US" sz="800" kern="1200" dirty="0">
                          <a:latin typeface="+mn-ea"/>
                          <a:ea typeface="+mn-ea"/>
                        </a:rPr>
                        <a:t> 돌발정보를 </a:t>
                      </a:r>
                      <a:r>
                        <a:rPr lang="en-US" altLang="ko-KR" sz="800" kern="1200" dirty="0">
                          <a:latin typeface="+mn-ea"/>
                          <a:ea typeface="+mn-ea"/>
                        </a:rPr>
                        <a:t>5</a:t>
                      </a:r>
                      <a:r>
                        <a:rPr lang="ko-KR" altLang="en-US" sz="800" kern="1200" dirty="0">
                          <a:latin typeface="+mn-ea"/>
                          <a:ea typeface="+mn-ea"/>
                        </a:rPr>
                        <a:t>분 단위로 변환 테이블</a:t>
                      </a:r>
                      <a:endParaRPr lang="ko-KR" altLang="en-US" sz="800" kern="1200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T="36000" marB="36000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97728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800" kern="1200" dirty="0">
                          <a:latin typeface="+mn-ea"/>
                          <a:ea typeface="+mn-ea"/>
                        </a:rPr>
                        <a:t>SPECIAL_DAY</a:t>
                      </a:r>
                      <a:endParaRPr lang="ko-KR" altLang="en-US" sz="800" kern="1200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T="36000" marB="36000"/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800" kern="1200" dirty="0" err="1">
                          <a:latin typeface="+mn-ea"/>
                          <a:ea typeface="+mn-ea"/>
                        </a:rPr>
                        <a:t>신호별</a:t>
                      </a:r>
                      <a:r>
                        <a:rPr lang="ko-KR" altLang="en-US" sz="800" kern="1200" dirty="0">
                          <a:latin typeface="+mn-ea"/>
                          <a:ea typeface="+mn-ea"/>
                        </a:rPr>
                        <a:t> 특수일</a:t>
                      </a:r>
                      <a:endParaRPr lang="ko-KR" altLang="en-US" sz="800" kern="1200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T="36000" marB="36000"/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800" kern="1200" dirty="0" err="1">
                          <a:latin typeface="+mn-ea"/>
                          <a:ea typeface="+mn-ea"/>
                        </a:rPr>
                        <a:t>신호별</a:t>
                      </a:r>
                      <a:r>
                        <a:rPr lang="ko-KR" altLang="en-US" sz="800" kern="12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800" kern="1200" dirty="0">
                          <a:latin typeface="+mn-ea"/>
                          <a:ea typeface="+mn-ea"/>
                        </a:rPr>
                        <a:t>TOD PLAN </a:t>
                      </a:r>
                      <a:r>
                        <a:rPr lang="ko-KR" altLang="en-US" sz="800" kern="1200" dirty="0">
                          <a:latin typeface="+mn-ea"/>
                          <a:ea typeface="+mn-ea"/>
                        </a:rPr>
                        <a:t>상 특수일</a:t>
                      </a:r>
                      <a:endParaRPr lang="ko-KR" altLang="en-US" sz="800" kern="1200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T="36000" marB="36000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97728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800" kern="1200" dirty="0">
                          <a:latin typeface="+mn-ea"/>
                          <a:ea typeface="+mn-ea"/>
                        </a:rPr>
                        <a:t>WEATHER_EXT</a:t>
                      </a:r>
                      <a:endParaRPr lang="ko-KR" altLang="en-US" sz="800" kern="1200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T="36000" marB="36000"/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800" kern="1200" dirty="0">
                          <a:latin typeface="+mn-ea"/>
                          <a:ea typeface="+mn-ea"/>
                        </a:rPr>
                        <a:t>5</a:t>
                      </a:r>
                      <a:r>
                        <a:rPr lang="ko-KR" altLang="en-US" sz="800" kern="1200" dirty="0">
                          <a:latin typeface="+mn-ea"/>
                          <a:ea typeface="+mn-ea"/>
                        </a:rPr>
                        <a:t>분 단위 기상정보</a:t>
                      </a:r>
                      <a:endParaRPr lang="ko-KR" altLang="en-US" sz="800" kern="1200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T="36000" marB="36000"/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800" kern="1200" dirty="0">
                          <a:latin typeface="+mn-ea"/>
                          <a:ea typeface="+mn-ea"/>
                        </a:rPr>
                        <a:t>5</a:t>
                      </a:r>
                      <a:r>
                        <a:rPr lang="ko-KR" altLang="en-US" sz="800" kern="1200" dirty="0">
                          <a:latin typeface="+mn-ea"/>
                          <a:ea typeface="+mn-ea"/>
                        </a:rPr>
                        <a:t>분 단위 기상정보 변환 테이블</a:t>
                      </a:r>
                      <a:endParaRPr lang="ko-KR" altLang="en-US" sz="800" kern="1200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T="36000" marB="36000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sp>
        <p:nvSpPr>
          <p:cNvPr id="54" name="직사각형 53">
            <a:extLst>
              <a:ext uri="{FF2B5EF4-FFF2-40B4-BE49-F238E27FC236}">
                <a16:creationId xmlns:a16="http://schemas.microsoft.com/office/drawing/2014/main" id="{22F260DE-D736-4DA2-8C77-0B454DA78AD5}"/>
              </a:ext>
            </a:extLst>
          </p:cNvPr>
          <p:cNvSpPr/>
          <p:nvPr/>
        </p:nvSpPr>
        <p:spPr>
          <a:xfrm>
            <a:off x="1" y="922486"/>
            <a:ext cx="9144000" cy="62716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863210A3-EF4A-4413-BC38-266FD181952E}"/>
              </a:ext>
            </a:extLst>
          </p:cNvPr>
          <p:cNvSpPr/>
          <p:nvPr/>
        </p:nvSpPr>
        <p:spPr>
          <a:xfrm>
            <a:off x="289972" y="1071362"/>
            <a:ext cx="331622" cy="32941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4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AE1F009B-9337-447B-B703-BE7B294725BE}"/>
              </a:ext>
            </a:extLst>
          </p:cNvPr>
          <p:cNvSpPr/>
          <p:nvPr/>
        </p:nvSpPr>
        <p:spPr>
          <a:xfrm>
            <a:off x="673547" y="1036015"/>
            <a:ext cx="803865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chemeClr val="bg1"/>
              </a:buClr>
              <a:defRPr/>
            </a:pPr>
            <a:r>
              <a:rPr lang="ko-KR" altLang="en-US" sz="2000" kern="0" spc="-100" dirty="0">
                <a:gradFill>
                  <a:gsLst>
                    <a:gs pos="0">
                      <a:srgbClr val="163F68"/>
                    </a:gs>
                    <a:gs pos="100000">
                      <a:srgbClr val="163F68"/>
                    </a:gs>
                  </a:gsLst>
                  <a:path path="shape">
                    <a:fillToRect l="50000" t="50000" r="50000" b="50000"/>
                  </a:path>
                </a:gradFill>
                <a:latin typeface="+mj-ea"/>
              </a:rPr>
              <a:t>대전</a:t>
            </a:r>
            <a:r>
              <a:rPr lang="en-US" altLang="ko-KR" sz="2000" kern="0" spc="-100" dirty="0">
                <a:gradFill>
                  <a:gsLst>
                    <a:gs pos="0">
                      <a:srgbClr val="163F68"/>
                    </a:gs>
                    <a:gs pos="100000">
                      <a:srgbClr val="163F68"/>
                    </a:gs>
                  </a:gsLst>
                  <a:path path="shape">
                    <a:fillToRect l="50000" t="50000" r="50000" b="50000"/>
                  </a:path>
                </a:gradFill>
                <a:latin typeface="+mj-ea"/>
              </a:rPr>
              <a:t>/</a:t>
            </a:r>
            <a:r>
              <a:rPr lang="ko-KR" altLang="en-US" sz="2000" kern="0" spc="-100" dirty="0">
                <a:gradFill>
                  <a:gsLst>
                    <a:gs pos="0">
                      <a:srgbClr val="163F68"/>
                    </a:gs>
                    <a:gs pos="100000">
                      <a:srgbClr val="163F68"/>
                    </a:gs>
                  </a:gsLst>
                  <a:path path="shape">
                    <a:fillToRect l="50000" t="50000" r="50000" b="50000"/>
                  </a:path>
                </a:gradFill>
                <a:latin typeface="+mj-ea"/>
              </a:rPr>
              <a:t>세종 </a:t>
            </a:r>
            <a:r>
              <a:rPr lang="en-US" altLang="ko-KR" sz="2000" kern="0" spc="-100" dirty="0">
                <a:gradFill>
                  <a:gsLst>
                    <a:gs pos="0">
                      <a:srgbClr val="163F68"/>
                    </a:gs>
                    <a:gs pos="100000">
                      <a:srgbClr val="163F68"/>
                    </a:gs>
                  </a:gsLst>
                  <a:path path="shape">
                    <a:fillToRect l="50000" t="50000" r="50000" b="50000"/>
                  </a:path>
                </a:gradFill>
                <a:latin typeface="+mj-ea"/>
              </a:rPr>
              <a:t>SALT </a:t>
            </a:r>
            <a:r>
              <a:rPr lang="ko-KR" altLang="en-US" sz="2000" kern="0" spc="-100" dirty="0">
                <a:gradFill>
                  <a:gsLst>
                    <a:gs pos="0">
                      <a:srgbClr val="163F68"/>
                    </a:gs>
                    <a:gs pos="100000">
                      <a:srgbClr val="163F68"/>
                    </a:gs>
                  </a:gsLst>
                  <a:path path="shape">
                    <a:fillToRect l="50000" t="50000" r="50000" b="50000"/>
                  </a:path>
                </a:gradFill>
                <a:latin typeface="+mj-ea"/>
              </a:rPr>
              <a:t>데이터 조회 </a:t>
            </a:r>
            <a:r>
              <a:rPr lang="en-US" altLang="ko-KR" sz="2000" kern="0" spc="-100" dirty="0">
                <a:gradFill>
                  <a:gsLst>
                    <a:gs pos="0">
                      <a:srgbClr val="163F68"/>
                    </a:gs>
                    <a:gs pos="100000">
                      <a:srgbClr val="163F68"/>
                    </a:gs>
                  </a:gsLst>
                  <a:path path="shape">
                    <a:fillToRect l="50000" t="50000" r="50000" b="50000"/>
                  </a:path>
                </a:gradFill>
                <a:latin typeface="+mj-ea"/>
              </a:rPr>
              <a:t>API </a:t>
            </a:r>
            <a:r>
              <a:rPr lang="ko-KR" altLang="en-US" sz="2000" kern="0" spc="-100" dirty="0">
                <a:gradFill>
                  <a:gsLst>
                    <a:gs pos="0">
                      <a:srgbClr val="163F68"/>
                    </a:gs>
                    <a:gs pos="100000">
                      <a:srgbClr val="163F68"/>
                    </a:gs>
                  </a:gsLst>
                  <a:path path="shape">
                    <a:fillToRect l="50000" t="50000" r="50000" b="50000"/>
                  </a:path>
                </a:gradFill>
                <a:latin typeface="+mj-ea"/>
              </a:rPr>
              <a:t>처리</a:t>
            </a:r>
            <a:endParaRPr lang="ko-KR" altLang="en-US" sz="2000" spc="-150" dirty="0">
              <a:ln>
                <a:solidFill>
                  <a:schemeClr val="bg1">
                    <a:alpha val="500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448351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3126FAB3-DF46-47EF-9419-35BBEFA586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995" y="170183"/>
            <a:ext cx="8575387" cy="462603"/>
          </a:xfrm>
        </p:spPr>
        <p:txBody>
          <a:bodyPr anchor="ctr"/>
          <a:lstStyle/>
          <a:p>
            <a:r>
              <a:rPr lang="en-US" altLang="ko-KR" dirty="0">
                <a:latin typeface="산돌고딕 L" panose="02030504000101010101" pitchFamily="18" charset="-127"/>
                <a:ea typeface="산돌고딕 L" panose="02030504000101010101" pitchFamily="18" charset="-127"/>
              </a:rPr>
              <a:t>II </a:t>
            </a:r>
            <a:r>
              <a:rPr lang="ko-KR" altLang="en-US" dirty="0"/>
              <a:t>신호최적화를 위한 교통 데이터 확장 구축 </a:t>
            </a:r>
            <a:r>
              <a:rPr lang="en-US" altLang="ko-KR" dirty="0"/>
              <a:t>(1/3)</a:t>
            </a:r>
            <a:r>
              <a:rPr lang="ko-KR" altLang="en-US" dirty="0"/>
              <a:t> </a:t>
            </a:r>
            <a:r>
              <a:rPr lang="en-US" altLang="ko-KR" dirty="0"/>
              <a:t>(2</a:t>
            </a:r>
            <a:r>
              <a:rPr lang="ko-KR" altLang="en-US" dirty="0"/>
              <a:t>차년도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12" name="Picture 1">
            <a:extLst>
              <a:ext uri="{FF2B5EF4-FFF2-40B4-BE49-F238E27FC236}">
                <a16:creationId xmlns:a16="http://schemas.microsoft.com/office/drawing/2014/main" id="{31DB6E23-1337-4FBC-B641-D2B84EDCEB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9715" y="5129177"/>
            <a:ext cx="5085809" cy="1286494"/>
          </a:xfrm>
          <a:prstGeom prst="rect">
            <a:avLst/>
          </a:prstGeom>
          <a:noFill/>
          <a:ln>
            <a:noFill/>
          </a:ln>
          <a:effectLst/>
        </p:spPr>
      </p:pic>
      <p:grpSp>
        <p:nvGrpSpPr>
          <p:cNvPr id="37" name="그룹 36">
            <a:extLst>
              <a:ext uri="{FF2B5EF4-FFF2-40B4-BE49-F238E27FC236}">
                <a16:creationId xmlns:a16="http://schemas.microsoft.com/office/drawing/2014/main" id="{752E6038-75C0-4B5B-87E2-9E608EE5F947}"/>
              </a:ext>
            </a:extLst>
          </p:cNvPr>
          <p:cNvGrpSpPr/>
          <p:nvPr/>
        </p:nvGrpSpPr>
        <p:grpSpPr>
          <a:xfrm>
            <a:off x="4952624" y="1796731"/>
            <a:ext cx="3990307" cy="3156345"/>
            <a:chOff x="4952624" y="1906685"/>
            <a:chExt cx="3990307" cy="315634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B7782C7-1A87-4F5B-A049-BC16CB63F806}"/>
                </a:ext>
              </a:extLst>
            </p:cNvPr>
            <p:cNvSpPr txBox="1"/>
            <p:nvPr/>
          </p:nvSpPr>
          <p:spPr>
            <a:xfrm>
              <a:off x="4953388" y="2207404"/>
              <a:ext cx="3989543" cy="2830226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</a:ln>
          </p:spPr>
          <p:txBody>
            <a:bodyPr wrap="square" lIns="91428" tIns="72000" rIns="91428" bIns="45714" rtlCol="0">
              <a:noAutofit/>
            </a:bodyPr>
            <a:lstStyle/>
            <a:p>
              <a:pPr marL="171450" indent="-1714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endParaRPr lang="en-US" altLang="ko-KR" sz="900" dirty="0"/>
            </a:p>
            <a:p>
              <a:pPr>
                <a:lnSpc>
                  <a:spcPct val="120000"/>
                </a:lnSpc>
              </a:pPr>
              <a:endParaRPr lang="en-US" altLang="ko-KR" sz="900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0E579B6-6B37-411F-A13A-DCE6AAD77782}"/>
                </a:ext>
              </a:extLst>
            </p:cNvPr>
            <p:cNvSpPr txBox="1"/>
            <p:nvPr/>
          </p:nvSpPr>
          <p:spPr>
            <a:xfrm>
              <a:off x="4952624" y="1906685"/>
              <a:ext cx="3988978" cy="30907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square" lIns="91428" tIns="45714" rIns="91428" bIns="45714" rtlCol="0" anchor="ctr" anchorCtr="0">
              <a:no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ko-KR" sz="1200" dirty="0">
                  <a:latin typeface="+mn-ea"/>
                </a:rPr>
                <a:t>SALT DB </a:t>
              </a:r>
              <a:r>
                <a:rPr lang="ko-KR" altLang="en-US" sz="1200" dirty="0">
                  <a:latin typeface="+mn-ea"/>
                </a:rPr>
                <a:t>반영 사항</a:t>
              </a:r>
              <a:endParaRPr lang="en-US" altLang="ko-KR" sz="1200" dirty="0">
                <a:latin typeface="+mn-ea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53FDF8E-2E63-4701-8944-68D036068FE3}"/>
                </a:ext>
              </a:extLst>
            </p:cNvPr>
            <p:cNvSpPr txBox="1"/>
            <p:nvPr/>
          </p:nvSpPr>
          <p:spPr>
            <a:xfrm>
              <a:off x="5015460" y="2279259"/>
              <a:ext cx="169418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indent="-135831" defTabSz="782865" fontAlgn="base" latinLnBrk="0">
                <a:spcBef>
                  <a:spcPct val="0"/>
                </a:spcBef>
                <a:spcAft>
                  <a:spcPct val="0"/>
                </a:spcAft>
                <a:buClr>
                  <a:schemeClr val="bg1">
                    <a:lumMod val="65000"/>
                  </a:schemeClr>
                </a:buClr>
                <a:buSzPct val="80000"/>
                <a:tabLst>
                  <a:tab pos="2020779" algn="l"/>
                  <a:tab pos="4239346" algn="l"/>
                </a:tabLst>
              </a:pPr>
              <a:r>
                <a:rPr kumimoji="1" lang="en-US" altLang="ko-KR" sz="1200" b="1" spc="-23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▶ SALT DB </a:t>
              </a:r>
              <a:r>
                <a:rPr kumimoji="1" lang="ko-KR" altLang="en-US" sz="1200" b="1" spc="-23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속성 추가</a:t>
              </a:r>
              <a:endParaRPr kumimoji="1" lang="en-US" altLang="ko-KR" sz="1200" b="1" u="sng" spc="-23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D481ECF-7E88-44D1-A5C6-18AFA98CC44F}"/>
                </a:ext>
              </a:extLst>
            </p:cNvPr>
            <p:cNvSpPr txBox="1"/>
            <p:nvPr/>
          </p:nvSpPr>
          <p:spPr>
            <a:xfrm>
              <a:off x="5199859" y="2511706"/>
              <a:ext cx="3647423" cy="890685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lIns="91428" tIns="72000" rIns="91428" bIns="45714" rtlCol="0">
              <a:noAutofit/>
            </a:bodyPr>
            <a:lstStyle/>
            <a:p>
              <a:pPr marL="171450" marR="0" lvl="0" indent="-171450" fontAlgn="base">
                <a:lnSpc>
                  <a:spcPct val="120000"/>
                </a:lnSpc>
                <a:spcBef>
                  <a:spcPts val="300"/>
                </a:spcBef>
                <a:spcAft>
                  <a:spcPts val="0"/>
                </a:spcAft>
                <a:buFont typeface="Wingdings" panose="05000000000000000000" pitchFamily="2" charset="2"/>
                <a:buChar char="ü"/>
              </a:pPr>
              <a:r>
                <a:rPr lang="ko-KR" altLang="en-US" sz="1100" b="1" dirty="0">
                  <a:latin typeface="+mn-ea"/>
                </a:rPr>
                <a:t>신호 정보에 </a:t>
              </a:r>
              <a:r>
                <a:rPr lang="en-US" altLang="ko-KR" sz="1100" b="1" dirty="0">
                  <a:latin typeface="+mn-ea"/>
                </a:rPr>
                <a:t>signal phase time </a:t>
              </a:r>
              <a:r>
                <a:rPr lang="ko-KR" altLang="en-US" sz="1100" b="1" dirty="0">
                  <a:latin typeface="+mn-ea"/>
                </a:rPr>
                <a:t>추가</a:t>
              </a:r>
            </a:p>
            <a:p>
              <a:pPr marL="171450" marR="0" lvl="0" indent="-171450" fontAlgn="base">
                <a:lnSpc>
                  <a:spcPct val="120000"/>
                </a:lnSpc>
                <a:spcBef>
                  <a:spcPts val="300"/>
                </a:spcBef>
                <a:spcAft>
                  <a:spcPts val="0"/>
                </a:spcAft>
                <a:buFont typeface="Wingdings" panose="05000000000000000000" pitchFamily="2" charset="2"/>
                <a:buChar char="ü"/>
              </a:pPr>
              <a:r>
                <a:rPr lang="en-US" altLang="ko-KR" sz="1100" b="1" dirty="0">
                  <a:latin typeface="+mn-ea"/>
                </a:rPr>
                <a:t>Edge </a:t>
              </a:r>
              <a:r>
                <a:rPr lang="ko-KR" altLang="en-US" sz="1100" b="1" dirty="0">
                  <a:latin typeface="+mn-ea"/>
                </a:rPr>
                <a:t>정보에 버스 전용 차선 태그</a:t>
              </a:r>
              <a:r>
                <a:rPr lang="en-US" altLang="ko-KR" sz="1100" b="1" dirty="0">
                  <a:latin typeface="+mn-ea"/>
                </a:rPr>
                <a:t>(</a:t>
              </a:r>
              <a:r>
                <a:rPr lang="en-US" altLang="ko-KR" sz="1100" b="1" dirty="0" err="1">
                  <a:latin typeface="+mn-ea"/>
                </a:rPr>
                <a:t>blanest</a:t>
              </a:r>
              <a:r>
                <a:rPr lang="en-US" altLang="ko-KR" sz="1100" b="1" dirty="0">
                  <a:latin typeface="+mn-ea"/>
                </a:rPr>
                <a:t>) </a:t>
              </a:r>
              <a:r>
                <a:rPr lang="ko-KR" altLang="en-US" sz="1100" b="1" dirty="0">
                  <a:latin typeface="+mn-ea"/>
                </a:rPr>
                <a:t>추가</a:t>
              </a:r>
              <a:endParaRPr lang="en-US" altLang="ko-KR" sz="1100" dirty="0">
                <a:latin typeface="+mn-ea"/>
              </a:endParaRPr>
            </a:p>
            <a:p>
              <a:pPr>
                <a:lnSpc>
                  <a:spcPct val="120000"/>
                </a:lnSpc>
              </a:pPr>
              <a:r>
                <a:rPr lang="en-US" altLang="ko-KR" sz="1100" u="sng" dirty="0">
                  <a:latin typeface="+mn-ea"/>
                </a:rPr>
                <a:t>  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1A463E2-A5F8-4965-ACB9-318BE5BFE43A}"/>
                </a:ext>
              </a:extLst>
            </p:cNvPr>
            <p:cNvSpPr txBox="1"/>
            <p:nvPr/>
          </p:nvSpPr>
          <p:spPr>
            <a:xfrm>
              <a:off x="5015460" y="3110888"/>
              <a:ext cx="270651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indent="-135831" defTabSz="782865" fontAlgn="base" latinLnBrk="0">
                <a:spcBef>
                  <a:spcPct val="0"/>
                </a:spcBef>
                <a:spcAft>
                  <a:spcPct val="0"/>
                </a:spcAft>
                <a:buClr>
                  <a:schemeClr val="bg1">
                    <a:lumMod val="65000"/>
                  </a:schemeClr>
                </a:buClr>
                <a:buSzPct val="80000"/>
                <a:tabLst>
                  <a:tab pos="2020779" algn="l"/>
                  <a:tab pos="4239346" algn="l"/>
                </a:tabLst>
              </a:pPr>
              <a:r>
                <a:rPr kumimoji="1" lang="en-US" altLang="ko-KR" sz="1200" b="1" spc="-23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▶ </a:t>
              </a:r>
              <a:r>
                <a:rPr kumimoji="1" lang="ko-KR" altLang="en-US" sz="1200" b="1" spc="-23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신호 주기정보 업데이트 기능 개선</a:t>
              </a:r>
              <a:endParaRPr kumimoji="1" lang="en-US" altLang="ko-KR" sz="1200" b="1" u="sng" spc="-23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94F5336-C634-4328-A7C9-C0CF285A382D}"/>
                </a:ext>
              </a:extLst>
            </p:cNvPr>
            <p:cNvSpPr txBox="1"/>
            <p:nvPr/>
          </p:nvSpPr>
          <p:spPr>
            <a:xfrm>
              <a:off x="5199859" y="3362525"/>
              <a:ext cx="3647423" cy="478879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lIns="91428" tIns="72000" rIns="91428" bIns="45714" rtlCol="0">
              <a:noAutofit/>
            </a:bodyPr>
            <a:lstStyle/>
            <a:p>
              <a:pPr marL="171450" marR="0" lvl="0" indent="-171450" fontAlgn="base">
                <a:lnSpc>
                  <a:spcPct val="120000"/>
                </a:lnSpc>
                <a:spcBef>
                  <a:spcPts val="300"/>
                </a:spcBef>
                <a:spcAft>
                  <a:spcPts val="0"/>
                </a:spcAft>
                <a:buFont typeface="Wingdings" panose="05000000000000000000" pitchFamily="2" charset="2"/>
                <a:buChar char="ü"/>
              </a:pPr>
              <a:r>
                <a:rPr lang="en-US" altLang="ko-KR" sz="1100" b="1" dirty="0">
                  <a:latin typeface="+mn-ea"/>
                </a:rPr>
                <a:t>JSON </a:t>
              </a:r>
              <a:r>
                <a:rPr lang="ko-KR" altLang="en-US" sz="1100" b="1" dirty="0">
                  <a:latin typeface="+mn-ea"/>
                </a:rPr>
                <a:t>파일 업로드를 통한 신호 주기정보 업데이트</a:t>
              </a:r>
              <a:r>
                <a:rPr lang="en-US" altLang="ko-KR" sz="1100" u="sng" dirty="0">
                  <a:latin typeface="+mn-ea"/>
                </a:rPr>
                <a:t> 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8DDD8EE-3E1F-4FA7-9891-796D04FCFB0B}"/>
                </a:ext>
              </a:extLst>
            </p:cNvPr>
            <p:cNvSpPr txBox="1"/>
            <p:nvPr/>
          </p:nvSpPr>
          <p:spPr>
            <a:xfrm>
              <a:off x="5015460" y="3717644"/>
              <a:ext cx="169777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indent="-135831" defTabSz="782865" fontAlgn="base" latinLnBrk="0">
                <a:spcBef>
                  <a:spcPct val="0"/>
                </a:spcBef>
                <a:spcAft>
                  <a:spcPct val="0"/>
                </a:spcAft>
                <a:buClr>
                  <a:schemeClr val="bg1">
                    <a:lumMod val="65000"/>
                  </a:schemeClr>
                </a:buClr>
                <a:buSzPct val="80000"/>
                <a:tabLst>
                  <a:tab pos="2020779" algn="l"/>
                  <a:tab pos="4239346" algn="l"/>
                </a:tabLst>
              </a:pPr>
              <a:r>
                <a:rPr kumimoji="1" lang="en-US" altLang="ko-KR" sz="1200" b="1" spc="-23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▶ </a:t>
              </a:r>
              <a:r>
                <a:rPr kumimoji="1" lang="ko-KR" altLang="en-US" sz="1200" b="1" spc="-23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서비스 인프라 개선</a:t>
              </a:r>
              <a:endParaRPr kumimoji="1" lang="en-US" altLang="ko-KR" sz="1200" b="1" u="sng" spc="-23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BB3055B-4794-41AF-9D1B-64EE0F6BD8F0}"/>
                </a:ext>
              </a:extLst>
            </p:cNvPr>
            <p:cNvSpPr txBox="1"/>
            <p:nvPr/>
          </p:nvSpPr>
          <p:spPr>
            <a:xfrm>
              <a:off x="5199859" y="3969281"/>
              <a:ext cx="3647423" cy="478879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lIns="91428" tIns="72000" rIns="91428" bIns="45714" rtlCol="0">
              <a:noAutofit/>
            </a:bodyPr>
            <a:lstStyle>
              <a:defPPr>
                <a:defRPr lang="en-US"/>
              </a:defPPr>
              <a:lvl1pPr marL="171450" marR="0" lvl="0" indent="-171450" fontAlgn="base">
                <a:lnSpc>
                  <a:spcPct val="120000"/>
                </a:lnSpc>
                <a:spcBef>
                  <a:spcPts val="300"/>
                </a:spcBef>
                <a:spcAft>
                  <a:spcPts val="0"/>
                </a:spcAft>
                <a:buFont typeface="Wingdings" panose="05000000000000000000" pitchFamily="2" charset="2"/>
                <a:buChar char="ü"/>
                <a:defRPr sz="1200" b="1">
                  <a:latin typeface="+mn-ea"/>
                </a:defRPr>
              </a:lvl1pPr>
            </a:lstStyle>
            <a:p>
              <a:r>
                <a:rPr lang="ko-KR" altLang="en-US" sz="1100" dirty="0"/>
                <a:t>신호 최적화를 위한 서비스 제공 개발 서버 확장</a:t>
              </a:r>
            </a:p>
            <a:p>
              <a:endParaRPr lang="en-US" altLang="ko-KR" sz="11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DE54F50-B40A-429D-823D-F53CCC43A077}"/>
                </a:ext>
              </a:extLst>
            </p:cNvPr>
            <p:cNvSpPr txBox="1"/>
            <p:nvPr/>
          </p:nvSpPr>
          <p:spPr>
            <a:xfrm>
              <a:off x="5015460" y="4332514"/>
              <a:ext cx="169777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indent="-135831" defTabSz="782865" fontAlgn="base" latinLnBrk="0">
                <a:spcBef>
                  <a:spcPct val="0"/>
                </a:spcBef>
                <a:spcAft>
                  <a:spcPct val="0"/>
                </a:spcAft>
                <a:buClr>
                  <a:schemeClr val="bg1">
                    <a:lumMod val="65000"/>
                  </a:schemeClr>
                </a:buClr>
                <a:buSzPct val="80000"/>
                <a:tabLst>
                  <a:tab pos="2020779" algn="l"/>
                  <a:tab pos="4239346" algn="l"/>
                </a:tabLst>
              </a:pPr>
              <a:r>
                <a:rPr kumimoji="1" lang="en-US" altLang="ko-KR" sz="1200" b="1" spc="-23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▶ </a:t>
              </a:r>
              <a:r>
                <a:rPr kumimoji="1" lang="ko-KR" altLang="en-US" sz="1200" b="1" spc="-23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서비스 인프라 개선</a:t>
              </a:r>
              <a:endParaRPr kumimoji="1" lang="en-US" altLang="ko-KR" sz="1200" b="1" u="sng" spc="-23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53EB162-6E59-4211-A168-81106568ED64}"/>
                </a:ext>
              </a:extLst>
            </p:cNvPr>
            <p:cNvSpPr txBox="1"/>
            <p:nvPr/>
          </p:nvSpPr>
          <p:spPr>
            <a:xfrm>
              <a:off x="5199859" y="4584151"/>
              <a:ext cx="3647423" cy="478879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lIns="91428" tIns="72000" rIns="91428" bIns="45714" rtlCol="0">
              <a:noAutofit/>
            </a:bodyPr>
            <a:lstStyle>
              <a:defPPr>
                <a:defRPr lang="en-US"/>
              </a:defPPr>
              <a:lvl1pPr marL="171450" marR="0" lvl="0" indent="-171450" fontAlgn="base">
                <a:lnSpc>
                  <a:spcPct val="120000"/>
                </a:lnSpc>
                <a:spcBef>
                  <a:spcPts val="300"/>
                </a:spcBef>
                <a:spcAft>
                  <a:spcPts val="0"/>
                </a:spcAft>
                <a:buFont typeface="Wingdings" panose="05000000000000000000" pitchFamily="2" charset="2"/>
                <a:buChar char="ü"/>
                <a:defRPr sz="1200" b="1">
                  <a:latin typeface="+mn-ea"/>
                </a:defRPr>
              </a:lvl1pPr>
            </a:lstStyle>
            <a:p>
              <a:r>
                <a:rPr lang="ko-KR" altLang="en-US" sz="1100" dirty="0"/>
                <a:t>신호 최적화를 위한 서비스 제공 개발 서버 확장</a:t>
              </a:r>
            </a:p>
            <a:p>
              <a:endParaRPr lang="en-US" altLang="ko-KR" sz="1100" dirty="0"/>
            </a:p>
          </p:txBody>
        </p:sp>
      </p:grpSp>
      <p:pic>
        <p:nvPicPr>
          <p:cNvPr id="29" name="Picture 3">
            <a:extLst>
              <a:ext uri="{FF2B5EF4-FFF2-40B4-BE49-F238E27FC236}">
                <a16:creationId xmlns:a16="http://schemas.microsoft.com/office/drawing/2014/main" id="{EE630551-A5A2-4A0B-816E-5CF6F045AE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996" y="5112130"/>
            <a:ext cx="1842574" cy="1290310"/>
          </a:xfrm>
          <a:prstGeom prst="rect">
            <a:avLst/>
          </a:prstGeom>
          <a:noFill/>
          <a:ln w="0" cap="rnd">
            <a:solidFill>
              <a:srgbClr val="191919"/>
            </a:solidFill>
            <a:prstDash val="solid"/>
            <a:miter/>
          </a:ln>
          <a:effectLst/>
        </p:spPr>
      </p:pic>
      <p:pic>
        <p:nvPicPr>
          <p:cNvPr id="30" name="Picture 5">
            <a:extLst>
              <a:ext uri="{FF2B5EF4-FFF2-40B4-BE49-F238E27FC236}">
                <a16:creationId xmlns:a16="http://schemas.microsoft.com/office/drawing/2014/main" id="{E048DC01-65E6-4C20-9E6A-B288B8A2AC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1744" y="5114617"/>
            <a:ext cx="1879858" cy="1315614"/>
          </a:xfrm>
          <a:prstGeom prst="rect">
            <a:avLst/>
          </a:prstGeom>
          <a:noFill/>
          <a:ln>
            <a:noFill/>
          </a:ln>
          <a:effectLst/>
        </p:spPr>
      </p:pic>
      <p:grpSp>
        <p:nvGrpSpPr>
          <p:cNvPr id="36" name="그룹 35">
            <a:extLst>
              <a:ext uri="{FF2B5EF4-FFF2-40B4-BE49-F238E27FC236}">
                <a16:creationId xmlns:a16="http://schemas.microsoft.com/office/drawing/2014/main" id="{C88369CF-076A-4799-83BE-EA7BC09B68F5}"/>
              </a:ext>
            </a:extLst>
          </p:cNvPr>
          <p:cNvGrpSpPr/>
          <p:nvPr/>
        </p:nvGrpSpPr>
        <p:grpSpPr>
          <a:xfrm>
            <a:off x="200995" y="1796731"/>
            <a:ext cx="4585777" cy="3139299"/>
            <a:chOff x="200995" y="1898331"/>
            <a:chExt cx="4585777" cy="3139299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3A52C42-FBCC-4F63-827C-D033DABCCEB4}"/>
                </a:ext>
              </a:extLst>
            </p:cNvPr>
            <p:cNvSpPr txBox="1"/>
            <p:nvPr/>
          </p:nvSpPr>
          <p:spPr>
            <a:xfrm>
              <a:off x="201069" y="2207404"/>
              <a:ext cx="4547603" cy="2830226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</a:ln>
          </p:spPr>
          <p:txBody>
            <a:bodyPr wrap="square" lIns="91428" tIns="72000" rIns="91428" bIns="45714" rtlCol="0">
              <a:noAutofit/>
            </a:bodyPr>
            <a:lstStyle/>
            <a:p>
              <a:pPr marL="171450" indent="-1714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endParaRPr lang="en-US" altLang="ko-KR" sz="900" dirty="0"/>
            </a:p>
            <a:p>
              <a:pPr>
                <a:lnSpc>
                  <a:spcPct val="120000"/>
                </a:lnSpc>
              </a:pPr>
              <a:endParaRPr lang="en-US" altLang="ko-KR" sz="900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DC391CC-3C92-4AE7-A1DD-3620302D55EA}"/>
                </a:ext>
              </a:extLst>
            </p:cNvPr>
            <p:cNvSpPr txBox="1"/>
            <p:nvPr/>
          </p:nvSpPr>
          <p:spPr>
            <a:xfrm>
              <a:off x="200995" y="1898331"/>
              <a:ext cx="4546958" cy="30907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square" lIns="91428" tIns="45714" rIns="91428" bIns="45714" rtlCol="0" anchor="ctr" anchorCtr="0">
              <a:noAutofit/>
            </a:bodyPr>
            <a:lstStyle/>
            <a:p>
              <a:pPr algn="ctr">
                <a:lnSpc>
                  <a:spcPct val="120000"/>
                </a:lnSpc>
              </a:pPr>
              <a:r>
                <a:rPr lang="ko-KR" altLang="en-US" sz="1200" dirty="0">
                  <a:latin typeface="+mn-ea"/>
                </a:rPr>
                <a:t>대전시 버스 전용 차로 및 세종시 </a:t>
              </a:r>
              <a:r>
                <a:rPr lang="en-US" altLang="ko-KR" sz="1200" dirty="0">
                  <a:latin typeface="+mn-ea"/>
                </a:rPr>
                <a:t>BRT </a:t>
              </a:r>
              <a:r>
                <a:rPr lang="ko-KR" altLang="en-US" sz="1200" dirty="0">
                  <a:latin typeface="+mn-ea"/>
                </a:rPr>
                <a:t>차로 정보 확장</a:t>
              </a:r>
              <a:endParaRPr lang="en-US" altLang="ko-KR" sz="1200" dirty="0">
                <a:latin typeface="+mn-ea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C3BCF66-B609-479C-B0EF-98A911071D94}"/>
                </a:ext>
              </a:extLst>
            </p:cNvPr>
            <p:cNvSpPr txBox="1"/>
            <p:nvPr/>
          </p:nvSpPr>
          <p:spPr>
            <a:xfrm>
              <a:off x="250794" y="2431445"/>
              <a:ext cx="169418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indent="-135831" defTabSz="782865" fontAlgn="base" latinLnBrk="0">
                <a:spcBef>
                  <a:spcPct val="0"/>
                </a:spcBef>
                <a:spcAft>
                  <a:spcPct val="0"/>
                </a:spcAft>
                <a:buClr>
                  <a:schemeClr val="bg1">
                    <a:lumMod val="65000"/>
                  </a:schemeClr>
                </a:buClr>
                <a:buSzPct val="80000"/>
                <a:tabLst>
                  <a:tab pos="2020779" algn="l"/>
                  <a:tab pos="4239346" algn="l"/>
                </a:tabLst>
              </a:pPr>
              <a:r>
                <a:rPr kumimoji="1" lang="en-US" altLang="ko-KR" sz="1200" b="1" spc="-23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▶ SALT DB </a:t>
              </a:r>
              <a:r>
                <a:rPr kumimoji="1" lang="ko-KR" altLang="en-US" sz="1200" b="1" spc="-23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속성 추가</a:t>
              </a:r>
              <a:endParaRPr kumimoji="1" lang="en-US" altLang="ko-KR" sz="1200" b="1" u="sng" spc="-23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0E6DA48-D322-4857-8940-68A7560CF1E5}"/>
                </a:ext>
              </a:extLst>
            </p:cNvPr>
            <p:cNvSpPr txBox="1"/>
            <p:nvPr/>
          </p:nvSpPr>
          <p:spPr>
            <a:xfrm>
              <a:off x="434191" y="2663701"/>
              <a:ext cx="4352581" cy="1231158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lIns="91428" tIns="72000" rIns="91428" bIns="45714" rtlCol="0">
              <a:noAutofit/>
            </a:bodyPr>
            <a:lstStyle>
              <a:defPPr>
                <a:defRPr lang="en-US"/>
              </a:defPPr>
              <a:lvl1pPr marL="171450" marR="0" lvl="0" indent="-171450" fontAlgn="base">
                <a:lnSpc>
                  <a:spcPct val="120000"/>
                </a:lnSpc>
                <a:spcBef>
                  <a:spcPts val="300"/>
                </a:spcBef>
                <a:spcAft>
                  <a:spcPts val="0"/>
                </a:spcAft>
                <a:buFont typeface="Wingdings" panose="05000000000000000000" pitchFamily="2" charset="2"/>
                <a:buChar char="ü"/>
                <a:defRPr sz="1200" b="1">
                  <a:latin typeface="+mn-ea"/>
                </a:defRPr>
              </a:lvl1pPr>
              <a:lvl2pPr marL="188550" lvl="1">
                <a:lnSpc>
                  <a:spcPct val="120000"/>
                </a:lnSpc>
                <a:defRPr sz="1200">
                  <a:latin typeface="+mn-ea"/>
                </a:defRPr>
              </a:lvl2pPr>
            </a:lstStyle>
            <a:p>
              <a:r>
                <a:rPr lang="en-US" altLang="ko-KR" sz="1100" dirty="0"/>
                <a:t>SK </a:t>
              </a:r>
              <a:r>
                <a:rPr lang="ko-KR" altLang="en-US" sz="1100" dirty="0"/>
                <a:t>도로망 지도에서 </a:t>
              </a:r>
              <a:r>
                <a:rPr lang="en-US" altLang="ko-KR" sz="1100" dirty="0" err="1"/>
                <a:t>BLaneSt</a:t>
              </a:r>
              <a:r>
                <a:rPr lang="en-US" altLang="ko-KR" sz="1100" dirty="0"/>
                <a:t> </a:t>
              </a:r>
              <a:r>
                <a:rPr lang="ko-KR" altLang="en-US" sz="1100" dirty="0"/>
                <a:t>필드의 버스전용차로 </a:t>
              </a:r>
              <a:r>
                <a:rPr lang="en-US" altLang="ko-KR" sz="1100" dirty="0"/>
                <a:t>Link </a:t>
              </a:r>
              <a:r>
                <a:rPr lang="ko-KR" altLang="en-US" sz="1100" dirty="0"/>
                <a:t>추출 및 변환</a:t>
              </a:r>
            </a:p>
            <a:p>
              <a:r>
                <a:rPr lang="en-US" altLang="ko-KR" sz="1100" dirty="0"/>
                <a:t>edge.xml</a:t>
              </a:r>
              <a:r>
                <a:rPr lang="ko-KR" altLang="en-US" sz="1100" dirty="0"/>
                <a:t>의 </a:t>
              </a:r>
              <a:r>
                <a:rPr lang="en-US" altLang="ko-KR" sz="1100" dirty="0"/>
                <a:t>edge id</a:t>
              </a:r>
              <a:r>
                <a:rPr lang="ko-KR" altLang="en-US" sz="1100" dirty="0"/>
                <a:t>와 버스전용차로 </a:t>
              </a:r>
              <a:r>
                <a:rPr lang="en-US" altLang="ko-KR" sz="1100" dirty="0"/>
                <a:t>Link Join</a:t>
              </a:r>
              <a:endParaRPr lang="ko-KR" altLang="en-US" sz="1100" dirty="0"/>
            </a:p>
            <a:p>
              <a:r>
                <a:rPr lang="ko-KR" altLang="en-US" sz="1100" dirty="0" err="1"/>
                <a:t>정방향</a:t>
              </a:r>
              <a:r>
                <a:rPr lang="en-US" altLang="ko-KR" sz="1100" dirty="0"/>
                <a:t>, </a:t>
              </a:r>
              <a:r>
                <a:rPr lang="ko-KR" altLang="en-US" sz="1100" dirty="0"/>
                <a:t>역방향에 따라 버스전용차로 필드</a:t>
              </a:r>
              <a:r>
                <a:rPr lang="en-US" altLang="ko-KR" sz="1100" dirty="0"/>
                <a:t>(</a:t>
              </a:r>
              <a:r>
                <a:rPr lang="en-US" altLang="ko-KR" sz="1100" dirty="0" err="1"/>
                <a:t>blanest</a:t>
              </a:r>
              <a:r>
                <a:rPr lang="en-US" altLang="ko-KR" sz="1100" dirty="0"/>
                <a:t>)</a:t>
              </a:r>
              <a:r>
                <a:rPr lang="ko-KR" altLang="en-US" sz="1100" dirty="0"/>
                <a:t>와 값 추가</a:t>
              </a:r>
            </a:p>
            <a:p>
              <a:r>
                <a:rPr lang="ko-KR" altLang="en-US" sz="1100" dirty="0"/>
                <a:t>버스 전용차로 </a:t>
              </a:r>
              <a:r>
                <a:rPr lang="en-US" altLang="ko-KR" sz="1100" dirty="0"/>
                <a:t>Lane</a:t>
              </a:r>
              <a:r>
                <a:rPr lang="ko-KR" altLang="en-US" sz="1100" dirty="0"/>
                <a:t>의 조건 대상을 업데이트</a:t>
              </a:r>
            </a:p>
            <a:p>
              <a:endParaRPr lang="en-US" altLang="ko-KR" sz="1100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A163DD7-1214-4D60-A204-8012EEB9DDF8}"/>
                </a:ext>
              </a:extLst>
            </p:cNvPr>
            <p:cNvSpPr txBox="1"/>
            <p:nvPr/>
          </p:nvSpPr>
          <p:spPr>
            <a:xfrm>
              <a:off x="282774" y="3954746"/>
              <a:ext cx="279062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indent="-135831" defTabSz="782865" fontAlgn="base" latinLnBrk="0">
                <a:spcBef>
                  <a:spcPct val="0"/>
                </a:spcBef>
                <a:spcAft>
                  <a:spcPct val="0"/>
                </a:spcAft>
                <a:buClr>
                  <a:schemeClr val="bg1">
                    <a:lumMod val="65000"/>
                  </a:schemeClr>
                </a:buClr>
                <a:buSzPct val="80000"/>
                <a:tabLst>
                  <a:tab pos="2020779" algn="l"/>
                  <a:tab pos="4239346" algn="l"/>
                </a:tabLst>
              </a:pPr>
              <a:r>
                <a:rPr kumimoji="1" lang="en-US" altLang="ko-KR" sz="1200" b="1" spc="-23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▶ </a:t>
              </a:r>
              <a:r>
                <a:rPr kumimoji="1" lang="ko-KR" altLang="en-US" sz="1200" b="1" spc="-23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신호정보 </a:t>
              </a:r>
              <a:r>
                <a:rPr kumimoji="1" lang="en-US" altLang="ko-KR" sz="1200" b="1" spc="-23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TSS </a:t>
              </a:r>
              <a:r>
                <a:rPr kumimoji="1" lang="ko-KR" altLang="en-US" sz="1200" b="1" spc="-23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포맷 변경</a:t>
              </a:r>
              <a:endParaRPr kumimoji="1" lang="en-US" altLang="ko-KR" sz="1200" b="1" u="sng" spc="-23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C480FE8-178C-4F58-8A98-26A3B0B06EE7}"/>
                </a:ext>
              </a:extLst>
            </p:cNvPr>
            <p:cNvSpPr txBox="1"/>
            <p:nvPr/>
          </p:nvSpPr>
          <p:spPr>
            <a:xfrm>
              <a:off x="412159" y="4231745"/>
              <a:ext cx="4374613" cy="713688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lIns="91428" tIns="72000" rIns="91428" bIns="45714" rtlCol="0">
              <a:noAutofit/>
            </a:bodyPr>
            <a:lstStyle>
              <a:defPPr>
                <a:defRPr lang="en-US"/>
              </a:defPPr>
              <a:lvl1pPr marL="171450" marR="0" lvl="0" indent="-171450" fontAlgn="base">
                <a:lnSpc>
                  <a:spcPct val="120000"/>
                </a:lnSpc>
                <a:spcBef>
                  <a:spcPts val="300"/>
                </a:spcBef>
                <a:spcAft>
                  <a:spcPts val="0"/>
                </a:spcAft>
                <a:buFont typeface="Wingdings" panose="05000000000000000000" pitchFamily="2" charset="2"/>
                <a:buChar char="ü"/>
                <a:defRPr sz="1200" b="1">
                  <a:latin typeface="+mn-ea"/>
                </a:defRPr>
              </a:lvl1pPr>
              <a:lvl2pPr marL="188550" lvl="1">
                <a:lnSpc>
                  <a:spcPct val="120000"/>
                </a:lnSpc>
                <a:defRPr sz="1200">
                  <a:latin typeface="+mn-ea"/>
                </a:defRPr>
              </a:lvl2pPr>
            </a:lstStyle>
            <a:p>
              <a:r>
                <a:rPr lang="ko-KR" altLang="en-US" sz="1100" dirty="0"/>
                <a:t>확장 지역의 신호 데이터 변환 </a:t>
              </a:r>
              <a:r>
                <a:rPr lang="en-US" altLang="ko-KR" sz="1100" dirty="0"/>
                <a:t>(</a:t>
              </a:r>
              <a:r>
                <a:rPr lang="en-US" altLang="ko-KR" sz="1100" dirty="0" err="1"/>
                <a:t>phaseSignalDefault</a:t>
              </a:r>
              <a:r>
                <a:rPr lang="en-US" altLang="ko-KR" sz="1100" dirty="0"/>
                <a:t> </a:t>
              </a:r>
              <a:r>
                <a:rPr lang="ko-KR" altLang="en-US" sz="1100" dirty="0"/>
                <a:t>태그</a:t>
              </a:r>
              <a:r>
                <a:rPr lang="en-US" altLang="ko-KR" sz="1100" dirty="0"/>
                <a:t>)</a:t>
              </a:r>
            </a:p>
            <a:p>
              <a:r>
                <a:rPr lang="en-US" altLang="ko-KR" sz="1100" dirty="0"/>
                <a:t>TSS </a:t>
              </a:r>
              <a:r>
                <a:rPr lang="ko-KR" altLang="en-US" sz="1100" dirty="0"/>
                <a:t>포맷 변경된 결과를 지도 데이터에 반영</a:t>
              </a:r>
              <a:endParaRPr lang="en-US" altLang="ko-KR" sz="1100" dirty="0"/>
            </a:p>
          </p:txBody>
        </p:sp>
      </p:grp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58D636B5-4600-4CC3-B9CE-A7CFC0C49E49}"/>
              </a:ext>
            </a:extLst>
          </p:cNvPr>
          <p:cNvSpPr/>
          <p:nvPr/>
        </p:nvSpPr>
        <p:spPr>
          <a:xfrm>
            <a:off x="1" y="922486"/>
            <a:ext cx="9144000" cy="62716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21A85F90-E45E-46D6-B127-272FA8678773}"/>
              </a:ext>
            </a:extLst>
          </p:cNvPr>
          <p:cNvSpPr/>
          <p:nvPr/>
        </p:nvSpPr>
        <p:spPr>
          <a:xfrm>
            <a:off x="289972" y="1071362"/>
            <a:ext cx="331622" cy="32941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1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CF8C0B69-3241-46B4-B49F-BC6783D74801}"/>
              </a:ext>
            </a:extLst>
          </p:cNvPr>
          <p:cNvSpPr/>
          <p:nvPr/>
        </p:nvSpPr>
        <p:spPr>
          <a:xfrm>
            <a:off x="673547" y="1036015"/>
            <a:ext cx="803865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chemeClr val="bg1"/>
              </a:buClr>
              <a:defRPr/>
            </a:pPr>
            <a:r>
              <a:rPr lang="ko-KR" altLang="en-US" sz="2000" kern="0" spc="-100" dirty="0">
                <a:gradFill>
                  <a:gsLst>
                    <a:gs pos="0">
                      <a:srgbClr val="163F68"/>
                    </a:gs>
                    <a:gs pos="100000">
                      <a:srgbClr val="163F68"/>
                    </a:gs>
                  </a:gsLst>
                  <a:path path="shape">
                    <a:fillToRect l="50000" t="50000" r="50000" b="50000"/>
                  </a:path>
                </a:gradFill>
                <a:latin typeface="+mj-ea"/>
              </a:rPr>
              <a:t>대전</a:t>
            </a:r>
            <a:r>
              <a:rPr lang="en-US" altLang="ko-KR" sz="2000" kern="0" spc="-100" dirty="0">
                <a:gradFill>
                  <a:gsLst>
                    <a:gs pos="0">
                      <a:srgbClr val="163F68"/>
                    </a:gs>
                    <a:gs pos="100000">
                      <a:srgbClr val="163F68"/>
                    </a:gs>
                  </a:gsLst>
                  <a:path path="shape">
                    <a:fillToRect l="50000" t="50000" r="50000" b="50000"/>
                  </a:path>
                </a:gradFill>
                <a:latin typeface="+mj-ea"/>
              </a:rPr>
              <a:t>/</a:t>
            </a:r>
            <a:r>
              <a:rPr lang="ko-KR" altLang="en-US" sz="2000" kern="0" spc="-100" dirty="0">
                <a:gradFill>
                  <a:gsLst>
                    <a:gs pos="0">
                      <a:srgbClr val="163F68"/>
                    </a:gs>
                    <a:gs pos="100000">
                      <a:srgbClr val="163F68"/>
                    </a:gs>
                  </a:gsLst>
                  <a:path path="shape">
                    <a:fillToRect l="50000" t="50000" r="50000" b="50000"/>
                  </a:path>
                </a:gradFill>
                <a:latin typeface="+mj-ea"/>
              </a:rPr>
              <a:t>세종 </a:t>
            </a:r>
            <a:r>
              <a:rPr lang="en-US" altLang="ko-KR" sz="2000" kern="0" spc="-100" dirty="0">
                <a:gradFill>
                  <a:gsLst>
                    <a:gs pos="0">
                      <a:srgbClr val="163F68"/>
                    </a:gs>
                    <a:gs pos="100000">
                      <a:srgbClr val="163F68"/>
                    </a:gs>
                  </a:gsLst>
                  <a:path path="shape">
                    <a:fillToRect l="50000" t="50000" r="50000" b="50000"/>
                  </a:path>
                </a:gradFill>
                <a:latin typeface="+mj-ea"/>
              </a:rPr>
              <a:t>SALT </a:t>
            </a:r>
            <a:r>
              <a:rPr lang="ko-KR" altLang="en-US" sz="2000" kern="0" spc="-100" dirty="0">
                <a:gradFill>
                  <a:gsLst>
                    <a:gs pos="0">
                      <a:srgbClr val="163F68"/>
                    </a:gs>
                    <a:gs pos="100000">
                      <a:srgbClr val="163F68"/>
                    </a:gs>
                  </a:gsLst>
                  <a:path path="shape">
                    <a:fillToRect l="50000" t="50000" r="50000" b="50000"/>
                  </a:path>
                </a:gradFill>
                <a:latin typeface="+mj-ea"/>
              </a:rPr>
              <a:t>데이터 조회 </a:t>
            </a:r>
            <a:r>
              <a:rPr lang="en-US" altLang="ko-KR" sz="2000" kern="0" spc="-100" dirty="0">
                <a:gradFill>
                  <a:gsLst>
                    <a:gs pos="0">
                      <a:srgbClr val="163F68"/>
                    </a:gs>
                    <a:gs pos="100000">
                      <a:srgbClr val="163F68"/>
                    </a:gs>
                  </a:gsLst>
                  <a:path path="shape">
                    <a:fillToRect l="50000" t="50000" r="50000" b="50000"/>
                  </a:path>
                </a:gradFill>
                <a:latin typeface="+mj-ea"/>
              </a:rPr>
              <a:t>API </a:t>
            </a:r>
            <a:r>
              <a:rPr lang="ko-KR" altLang="en-US" sz="2000" kern="0" spc="-100" dirty="0">
                <a:gradFill>
                  <a:gsLst>
                    <a:gs pos="0">
                      <a:srgbClr val="163F68"/>
                    </a:gs>
                    <a:gs pos="100000">
                      <a:srgbClr val="163F68"/>
                    </a:gs>
                  </a:gsLst>
                  <a:path path="shape">
                    <a:fillToRect l="50000" t="50000" r="50000" b="50000"/>
                  </a:path>
                </a:gradFill>
                <a:latin typeface="+mj-ea"/>
              </a:rPr>
              <a:t>처리</a:t>
            </a:r>
            <a:endParaRPr lang="ko-KR" altLang="en-US" sz="2000" spc="-150" dirty="0">
              <a:ln>
                <a:solidFill>
                  <a:schemeClr val="bg1">
                    <a:alpha val="500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267104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3126FAB3-DF46-47EF-9419-35BBEFA586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995" y="170183"/>
            <a:ext cx="8441080" cy="462603"/>
          </a:xfrm>
        </p:spPr>
        <p:txBody>
          <a:bodyPr anchor="ctr"/>
          <a:lstStyle/>
          <a:p>
            <a:r>
              <a:rPr lang="en-US" altLang="ko-KR" dirty="0">
                <a:latin typeface="산돌고딕 L" panose="02030504000101010101" pitchFamily="18" charset="-127"/>
                <a:ea typeface="산돌고딕 L" panose="02030504000101010101" pitchFamily="18" charset="-127"/>
              </a:rPr>
              <a:t>II </a:t>
            </a:r>
            <a:r>
              <a:rPr lang="ko-KR" altLang="en-US" dirty="0"/>
              <a:t>신호최적화를 위한 교통 데이터 확장 구축 </a:t>
            </a:r>
            <a:r>
              <a:rPr lang="en-US" altLang="ko-KR" dirty="0"/>
              <a:t>(2/3)</a:t>
            </a:r>
            <a:r>
              <a:rPr lang="ko-KR" altLang="en-US" dirty="0"/>
              <a:t> </a:t>
            </a:r>
            <a:r>
              <a:rPr lang="en-US" altLang="ko-KR" dirty="0"/>
              <a:t>(2</a:t>
            </a:r>
            <a:r>
              <a:rPr lang="ko-KR" altLang="en-US" dirty="0"/>
              <a:t>차년도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82C7-1A87-4F5B-A049-BC16CB63F806}"/>
              </a:ext>
            </a:extLst>
          </p:cNvPr>
          <p:cNvSpPr txBox="1"/>
          <p:nvPr/>
        </p:nvSpPr>
        <p:spPr>
          <a:xfrm>
            <a:off x="4806461" y="1982233"/>
            <a:ext cx="4112371" cy="4705583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txBody>
          <a:bodyPr wrap="square" lIns="91428" tIns="72000" rIns="91428" bIns="45714" rtlCol="0">
            <a:noAutofit/>
          </a:bodyPr>
          <a:lstStyle/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z="900" dirty="0"/>
          </a:p>
          <a:p>
            <a:pPr>
              <a:lnSpc>
                <a:spcPct val="120000"/>
              </a:lnSpc>
            </a:pPr>
            <a:endParaRPr lang="en-US" altLang="ko-KR" sz="9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E579B6-6B37-411F-A13A-DCE6AAD77782}"/>
              </a:ext>
            </a:extLst>
          </p:cNvPr>
          <p:cNvSpPr txBox="1"/>
          <p:nvPr/>
        </p:nvSpPr>
        <p:spPr>
          <a:xfrm>
            <a:off x="4806387" y="1673160"/>
            <a:ext cx="4111788" cy="30907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 lIns="91428" tIns="45714" rIns="91428" bIns="45714" rtlCol="0" anchor="ctr" anchorCtr="0">
            <a:noAutofit/>
          </a:bodyPr>
          <a:lstStyle>
            <a:defPPr>
              <a:defRPr lang="en-US"/>
            </a:defPPr>
            <a:lvl1pPr algn="ctr">
              <a:lnSpc>
                <a:spcPct val="120000"/>
              </a:lnSpc>
              <a:defRPr sz="1200">
                <a:latin typeface="+mn-ea"/>
              </a:defRPr>
            </a:lvl1pPr>
          </a:lstStyle>
          <a:p>
            <a:r>
              <a:rPr lang="ko-KR" altLang="en-US" dirty="0"/>
              <a:t>실시간 교통 </a:t>
            </a:r>
            <a:r>
              <a:rPr lang="ko-KR" altLang="en-US"/>
              <a:t>데이터 수집</a:t>
            </a:r>
            <a:r>
              <a:rPr lang="en-US" altLang="ko-KR" dirty="0"/>
              <a:t>/</a:t>
            </a:r>
            <a:r>
              <a:rPr lang="ko-KR" altLang="en-US"/>
              <a:t>제공 </a:t>
            </a:r>
            <a:r>
              <a:rPr lang="en-US" altLang="ko-KR" dirty="0"/>
              <a:t>SW </a:t>
            </a:r>
            <a:r>
              <a:rPr lang="ko-KR" altLang="en-US" dirty="0"/>
              <a:t>구성</a:t>
            </a:r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C8531A6A-9CF2-4B47-826F-81E0EABBA81A}"/>
              </a:ext>
            </a:extLst>
          </p:cNvPr>
          <p:cNvGrpSpPr/>
          <p:nvPr/>
        </p:nvGrpSpPr>
        <p:grpSpPr>
          <a:xfrm>
            <a:off x="140639" y="1692303"/>
            <a:ext cx="4497143" cy="2886428"/>
            <a:chOff x="140639" y="1692303"/>
            <a:chExt cx="5180628" cy="3077006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3A52C42-FBCC-4F63-827C-D033DABCCEB4}"/>
                </a:ext>
              </a:extLst>
            </p:cNvPr>
            <p:cNvSpPr txBox="1"/>
            <p:nvPr/>
          </p:nvSpPr>
          <p:spPr>
            <a:xfrm>
              <a:off x="140714" y="2001377"/>
              <a:ext cx="5180553" cy="2767932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</a:ln>
          </p:spPr>
          <p:txBody>
            <a:bodyPr wrap="square" lIns="91428" tIns="72000" rIns="91428" bIns="45714" rtlCol="0">
              <a:noAutofit/>
            </a:bodyPr>
            <a:lstStyle/>
            <a:p>
              <a:pPr marL="171450" indent="-1714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endParaRPr lang="en-US" altLang="ko-KR" sz="900" dirty="0"/>
            </a:p>
            <a:p>
              <a:pPr>
                <a:lnSpc>
                  <a:spcPct val="120000"/>
                </a:lnSpc>
              </a:pPr>
              <a:endParaRPr lang="en-US" altLang="ko-KR" sz="900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DC391CC-3C92-4AE7-A1DD-3620302D55EA}"/>
                </a:ext>
              </a:extLst>
            </p:cNvPr>
            <p:cNvSpPr txBox="1"/>
            <p:nvPr/>
          </p:nvSpPr>
          <p:spPr>
            <a:xfrm>
              <a:off x="140639" y="1692303"/>
              <a:ext cx="5179819" cy="30907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square" lIns="91428" tIns="45714" rIns="91428" bIns="45714" rtlCol="0" anchor="ctr" anchorCtr="0">
              <a:noAutofit/>
            </a:bodyPr>
            <a:lstStyle>
              <a:defPPr>
                <a:defRPr lang="en-US"/>
              </a:defPPr>
              <a:lvl1pPr algn="ctr">
                <a:lnSpc>
                  <a:spcPct val="120000"/>
                </a:lnSpc>
                <a:defRPr sz="1200">
                  <a:latin typeface="+mn-ea"/>
                </a:defRPr>
              </a:lvl1pPr>
            </a:lstStyle>
            <a:p>
              <a:r>
                <a:rPr lang="ko-KR" altLang="en-US" dirty="0"/>
                <a:t>실시간 데이터 수집 및 적재 기술 개발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C3BCF66-B609-479C-B0EF-98A911071D94}"/>
                </a:ext>
              </a:extLst>
            </p:cNvPr>
            <p:cNvSpPr txBox="1"/>
            <p:nvPr/>
          </p:nvSpPr>
          <p:spPr>
            <a:xfrm>
              <a:off x="247565" y="2082231"/>
              <a:ext cx="4135566" cy="4921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indent="-135831" defTabSz="782865" fontAlgn="base">
                <a:spcBef>
                  <a:spcPct val="0"/>
                </a:spcBef>
                <a:spcAft>
                  <a:spcPct val="0"/>
                </a:spcAft>
                <a:buClr>
                  <a:schemeClr val="bg1">
                    <a:lumMod val="65000"/>
                  </a:schemeClr>
                </a:buClr>
                <a:buSzPct val="80000"/>
                <a:tabLst>
                  <a:tab pos="2020779" algn="l"/>
                  <a:tab pos="4239346" algn="l"/>
                </a:tabLst>
                <a:defRPr kumimoji="1" sz="1100" b="1" spc="-23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defRPr>
              </a:lvl1pPr>
            </a:lstStyle>
            <a:p>
              <a:r>
                <a:rPr lang="en-US" altLang="ko-KR" sz="1200" dirty="0"/>
                <a:t>▶ </a:t>
              </a:r>
              <a:r>
                <a:rPr lang="ko-KR" altLang="en-US" sz="1200" dirty="0"/>
                <a:t>데이터 수집</a:t>
              </a:r>
              <a:r>
                <a:rPr lang="en-US" altLang="ko-KR" sz="1200" dirty="0"/>
                <a:t>/</a:t>
              </a:r>
              <a:r>
                <a:rPr lang="ko-KR" altLang="en-US" sz="1200" dirty="0"/>
                <a:t>변환</a:t>
              </a:r>
              <a:r>
                <a:rPr lang="en-US" altLang="ko-KR" sz="1200" dirty="0"/>
                <a:t>/</a:t>
              </a:r>
              <a:r>
                <a:rPr lang="ko-KR" altLang="en-US" sz="1200" dirty="0"/>
                <a:t>적재를 계층적으로 구성 개발</a:t>
              </a:r>
            </a:p>
            <a:p>
              <a:endParaRPr lang="en-US" altLang="ko-KR" sz="1200" dirty="0"/>
            </a:p>
          </p:txBody>
        </p:sp>
        <p:pic>
          <p:nvPicPr>
            <p:cNvPr id="33" name="Picture 7">
              <a:extLst>
                <a:ext uri="{FF2B5EF4-FFF2-40B4-BE49-F238E27FC236}">
                  <a16:creationId xmlns:a16="http://schemas.microsoft.com/office/drawing/2014/main" id="{62626C71-F1CD-4E91-82D6-9E28C707B8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2577" y="2374731"/>
              <a:ext cx="4266311" cy="2274570"/>
            </a:xfrm>
            <a:prstGeom prst="rect">
              <a:avLst/>
            </a:prstGeom>
            <a:noFill/>
            <a:ln>
              <a:noFill/>
            </a:ln>
            <a:effectLst/>
          </p:spPr>
        </p:pic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F31357F2-0627-4952-AD12-DFBCC6D18EB1}"/>
              </a:ext>
            </a:extLst>
          </p:cNvPr>
          <p:cNvSpPr txBox="1"/>
          <p:nvPr/>
        </p:nvSpPr>
        <p:spPr>
          <a:xfrm>
            <a:off x="5035494" y="2188898"/>
            <a:ext cx="34248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indent="-135831" defTabSz="782865" fontAlgn="base">
              <a:spcBef>
                <a:spcPct val="0"/>
              </a:spcBef>
              <a:spcAft>
                <a:spcPct val="0"/>
              </a:spcAft>
              <a:buClr>
                <a:schemeClr val="bg1">
                  <a:lumMod val="65000"/>
                </a:schemeClr>
              </a:buClr>
              <a:buSzPct val="80000"/>
              <a:tabLst>
                <a:tab pos="2020779" algn="l"/>
                <a:tab pos="4239346" algn="l"/>
              </a:tabLst>
              <a:defRPr kumimoji="1" sz="1100" b="1" spc="-23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defRPr>
            </a:lvl1pPr>
          </a:lstStyle>
          <a:p>
            <a:r>
              <a:rPr lang="en-US" altLang="ko-KR" sz="1200" dirty="0"/>
              <a:t>▶ </a:t>
            </a:r>
            <a:r>
              <a:rPr lang="ko-KR" altLang="en-US" sz="1200" dirty="0"/>
              <a:t>배치</a:t>
            </a:r>
            <a:r>
              <a:rPr lang="en-US" altLang="ko-KR" sz="1200" dirty="0"/>
              <a:t>/</a:t>
            </a:r>
            <a:r>
              <a:rPr lang="ko-KR" altLang="en-US" sz="1200" dirty="0"/>
              <a:t>실시간 교통데이터 수집</a:t>
            </a:r>
            <a:r>
              <a:rPr lang="en-US" altLang="ko-KR" sz="1200" dirty="0"/>
              <a:t>/</a:t>
            </a:r>
            <a:r>
              <a:rPr lang="ko-KR" altLang="en-US" sz="1200" dirty="0"/>
              <a:t>제공 </a:t>
            </a:r>
            <a:r>
              <a:rPr lang="en-US" altLang="ko-KR" sz="1200" dirty="0"/>
              <a:t>SW </a:t>
            </a:r>
            <a:r>
              <a:rPr lang="ko-KR" altLang="en-US" sz="1200" dirty="0"/>
              <a:t>개발 </a:t>
            </a:r>
          </a:p>
          <a:p>
            <a:endParaRPr lang="en-US" altLang="ko-KR" sz="12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F5A3699-3AFA-44DB-8BDA-879A5591E213}"/>
              </a:ext>
            </a:extLst>
          </p:cNvPr>
          <p:cNvSpPr txBox="1"/>
          <p:nvPr/>
        </p:nvSpPr>
        <p:spPr>
          <a:xfrm>
            <a:off x="5260877" y="2506447"/>
            <a:ext cx="3199465" cy="890685"/>
          </a:xfrm>
          <a:prstGeom prst="rect">
            <a:avLst/>
          </a:prstGeom>
          <a:noFill/>
          <a:ln w="3175">
            <a:noFill/>
          </a:ln>
        </p:spPr>
        <p:txBody>
          <a:bodyPr wrap="square" lIns="91428" tIns="72000" rIns="91428" bIns="45714" rtlCol="0">
            <a:noAutofit/>
          </a:bodyPr>
          <a:lstStyle>
            <a:defPPr>
              <a:defRPr lang="en-US"/>
            </a:defPPr>
            <a:lvl1pPr marL="171450" marR="0" lvl="0" indent="-171450" fontAlgn="base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 sz="1200" b="1">
                <a:latin typeface="+mn-ea"/>
              </a:defRPr>
            </a:lvl1pPr>
            <a:lvl2pPr marL="188550" lvl="1">
              <a:lnSpc>
                <a:spcPct val="120000"/>
              </a:lnSpc>
              <a:defRPr sz="1200">
                <a:latin typeface="+mn-ea"/>
              </a:defRPr>
            </a:lvl2pPr>
          </a:lstStyle>
          <a:p>
            <a:r>
              <a:rPr lang="en-US" altLang="ko-KR" sz="1100" b="0" dirty="0"/>
              <a:t>Kafka </a:t>
            </a:r>
            <a:r>
              <a:rPr lang="ko-KR" altLang="en-US" sz="1100" b="0" dirty="0"/>
              <a:t>기반 데이터 연계 규격 정의</a:t>
            </a:r>
          </a:p>
          <a:p>
            <a:r>
              <a:rPr lang="en-US" altLang="ko-KR" sz="1100" b="0" dirty="0"/>
              <a:t>Kafka Producer/Consumer S/W </a:t>
            </a:r>
            <a:r>
              <a:rPr lang="ko-KR" altLang="en-US" sz="1100" b="0" dirty="0"/>
              <a:t>개발</a:t>
            </a:r>
          </a:p>
          <a:p>
            <a:r>
              <a:rPr lang="en-US" altLang="ko-KR" sz="1100" b="0" dirty="0"/>
              <a:t>DB Writer </a:t>
            </a:r>
            <a:r>
              <a:rPr lang="ko-KR" altLang="en-US" sz="1100" b="0" dirty="0"/>
              <a:t>통한 제공 </a:t>
            </a:r>
            <a:r>
              <a:rPr lang="en-US" altLang="ko-KR" sz="1100" b="0" dirty="0"/>
              <a:t>S/W </a:t>
            </a:r>
            <a:r>
              <a:rPr lang="ko-KR" altLang="en-US" sz="1100" b="0" dirty="0"/>
              <a:t>개발</a:t>
            </a:r>
          </a:p>
          <a:p>
            <a:pPr marL="0" indent="0">
              <a:buNone/>
            </a:pPr>
            <a:endParaRPr lang="en-US" altLang="ko-KR" sz="1100" b="0" dirty="0"/>
          </a:p>
        </p:txBody>
      </p:sp>
      <p:pic>
        <p:nvPicPr>
          <p:cNvPr id="36" name="Picture 9">
            <a:extLst>
              <a:ext uri="{FF2B5EF4-FFF2-40B4-BE49-F238E27FC236}">
                <a16:creationId xmlns:a16="http://schemas.microsoft.com/office/drawing/2014/main" id="{9AB9EE12-493E-49C8-8D10-AA7BB07C6C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1265" y="3524139"/>
            <a:ext cx="3855116" cy="2640386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41" name="Rectangle 1">
            <a:extLst>
              <a:ext uri="{FF2B5EF4-FFF2-40B4-BE49-F238E27FC236}">
                <a16:creationId xmlns:a16="http://schemas.microsoft.com/office/drawing/2014/main" id="{43FBFC46-267F-4192-9588-FE2A0DF7B9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1663" y="583553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C06766CF-09BB-4EC0-B2A8-01168FB911C5}"/>
              </a:ext>
            </a:extLst>
          </p:cNvPr>
          <p:cNvGrpSpPr/>
          <p:nvPr/>
        </p:nvGrpSpPr>
        <p:grpSpPr>
          <a:xfrm>
            <a:off x="140639" y="4671026"/>
            <a:ext cx="4496441" cy="2016791"/>
            <a:chOff x="351930" y="4890843"/>
            <a:chExt cx="5180628" cy="3242610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0348166-251A-48B0-A436-EF2B74C1BDE1}"/>
                </a:ext>
              </a:extLst>
            </p:cNvPr>
            <p:cNvSpPr txBox="1"/>
            <p:nvPr/>
          </p:nvSpPr>
          <p:spPr>
            <a:xfrm>
              <a:off x="352005" y="5365521"/>
              <a:ext cx="5180553" cy="2767932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</a:ln>
          </p:spPr>
          <p:txBody>
            <a:bodyPr wrap="square" lIns="91428" tIns="72000" rIns="91428" bIns="45714" rtlCol="0">
              <a:noAutofit/>
            </a:bodyPr>
            <a:lstStyle/>
            <a:p>
              <a:pPr marL="171450" indent="-1714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endParaRPr lang="en-US" altLang="ko-KR" sz="900" dirty="0"/>
            </a:p>
            <a:p>
              <a:pPr>
                <a:lnSpc>
                  <a:spcPct val="120000"/>
                </a:lnSpc>
              </a:pPr>
              <a:endParaRPr lang="en-US" altLang="ko-KR" sz="900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22B9E90-0DA3-433B-BCB6-7950B3BD51F9}"/>
                </a:ext>
              </a:extLst>
            </p:cNvPr>
            <p:cNvSpPr txBox="1"/>
            <p:nvPr/>
          </p:nvSpPr>
          <p:spPr>
            <a:xfrm>
              <a:off x="351930" y="4890843"/>
              <a:ext cx="5179819" cy="47467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square" lIns="91428" tIns="45714" rIns="91428" bIns="45714" rtlCol="0" anchor="ctr" anchorCtr="0">
              <a:noAutofit/>
            </a:bodyPr>
            <a:lstStyle>
              <a:defPPr>
                <a:defRPr lang="en-US"/>
              </a:defPPr>
              <a:lvl1pPr algn="ctr">
                <a:lnSpc>
                  <a:spcPct val="120000"/>
                </a:lnSpc>
                <a:defRPr sz="1200">
                  <a:latin typeface="+mn-ea"/>
                </a:defRPr>
              </a:lvl1pPr>
            </a:lstStyle>
            <a:p>
              <a:r>
                <a:rPr lang="ko-KR" altLang="en-US" dirty="0"/>
                <a:t>데이터 정합성 </a:t>
              </a:r>
              <a:r>
                <a:rPr lang="en-US" altLang="ko-KR" dirty="0"/>
                <a:t>SQL Query</a:t>
              </a:r>
              <a:r>
                <a:rPr lang="ko-KR" altLang="en-US" dirty="0"/>
                <a:t> 기반 유효성 검증</a:t>
              </a:r>
              <a:r>
                <a:rPr lang="en-US" altLang="ko-KR" dirty="0"/>
                <a:t>/</a:t>
              </a:r>
              <a:r>
                <a:rPr lang="ko-KR" altLang="en-US" dirty="0"/>
                <a:t>보증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19CD89BE-62DA-4A61-84D5-2B25996F9449}"/>
                </a:ext>
              </a:extLst>
            </p:cNvPr>
            <p:cNvSpPr txBox="1"/>
            <p:nvPr/>
          </p:nvSpPr>
          <p:spPr>
            <a:xfrm>
              <a:off x="449321" y="5484977"/>
              <a:ext cx="4302287" cy="4453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indent="-135831" defTabSz="782865" fontAlgn="base">
                <a:spcBef>
                  <a:spcPct val="0"/>
                </a:spcBef>
                <a:spcAft>
                  <a:spcPct val="0"/>
                </a:spcAft>
                <a:buClr>
                  <a:schemeClr val="bg1">
                    <a:lumMod val="65000"/>
                  </a:schemeClr>
                </a:buClr>
                <a:buSzPct val="80000"/>
                <a:tabLst>
                  <a:tab pos="2020779" algn="l"/>
                  <a:tab pos="4239346" algn="l"/>
                </a:tabLst>
                <a:defRPr kumimoji="1" sz="1100" b="1" spc="-23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defRPr>
              </a:lvl1pPr>
            </a:lstStyle>
            <a:p>
              <a:r>
                <a:rPr lang="en-US" altLang="ko-KR" sz="1200" dirty="0"/>
                <a:t>▶ </a:t>
              </a:r>
              <a:r>
                <a:rPr lang="ko-KR" altLang="en-US" sz="1200" dirty="0"/>
                <a:t>데이터 정합성 </a:t>
              </a:r>
              <a:r>
                <a:rPr lang="en-US" altLang="ko-KR" sz="1200" dirty="0"/>
                <a:t>SQL Query </a:t>
              </a:r>
              <a:r>
                <a:rPr lang="ko-KR" altLang="en-US" sz="1200" dirty="0"/>
                <a:t>기반 유효성 검증</a:t>
              </a:r>
              <a:r>
                <a:rPr lang="en-US" altLang="ko-KR" sz="1200" dirty="0"/>
                <a:t>/</a:t>
              </a:r>
              <a:r>
                <a:rPr lang="ko-KR" altLang="en-US" sz="1200" dirty="0"/>
                <a:t>보증</a:t>
              </a:r>
            </a:p>
          </p:txBody>
        </p:sp>
        <p:pic>
          <p:nvPicPr>
            <p:cNvPr id="42" name="Picture 15">
              <a:extLst>
                <a:ext uri="{FF2B5EF4-FFF2-40B4-BE49-F238E27FC236}">
                  <a16:creationId xmlns:a16="http://schemas.microsoft.com/office/drawing/2014/main" id="{3D310B81-E9E3-4E54-A69A-5570A74AC7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10791" y="6027852"/>
              <a:ext cx="4126865" cy="1868744"/>
            </a:xfrm>
            <a:prstGeom prst="rect">
              <a:avLst/>
            </a:prstGeom>
            <a:noFill/>
            <a:ln>
              <a:noFill/>
            </a:ln>
            <a:effectLst/>
          </p:spPr>
        </p:pic>
      </p:grp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E06E535D-736D-4126-9874-07E41692F2AA}"/>
              </a:ext>
            </a:extLst>
          </p:cNvPr>
          <p:cNvSpPr/>
          <p:nvPr/>
        </p:nvSpPr>
        <p:spPr>
          <a:xfrm>
            <a:off x="1" y="922486"/>
            <a:ext cx="9144000" cy="62716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CE3639F1-7DA7-4E4A-BB24-5DF80E8E32E1}"/>
              </a:ext>
            </a:extLst>
          </p:cNvPr>
          <p:cNvSpPr/>
          <p:nvPr/>
        </p:nvSpPr>
        <p:spPr>
          <a:xfrm>
            <a:off x="289972" y="1071362"/>
            <a:ext cx="331622" cy="32941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2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8E5DA947-E26D-41C7-82C6-8926C80A40DA}"/>
              </a:ext>
            </a:extLst>
          </p:cNvPr>
          <p:cNvSpPr/>
          <p:nvPr/>
        </p:nvSpPr>
        <p:spPr>
          <a:xfrm>
            <a:off x="673547" y="1036015"/>
            <a:ext cx="8038654" cy="3744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3600000">
              <a:lnSpc>
                <a:spcPts val="2200"/>
              </a:lnSpc>
              <a:buSzPct val="80000"/>
            </a:pPr>
            <a:r>
              <a:rPr lang="ko-KR" altLang="en-US" sz="2000" kern="0" spc="-100" dirty="0">
                <a:gradFill>
                  <a:gsLst>
                    <a:gs pos="0">
                      <a:srgbClr val="163F68"/>
                    </a:gs>
                    <a:gs pos="100000">
                      <a:srgbClr val="163F68"/>
                    </a:gs>
                  </a:gsLst>
                  <a:path path="shape">
                    <a:fillToRect l="50000" t="50000" r="50000" b="50000"/>
                  </a:path>
                </a:gradFill>
                <a:latin typeface="+mj-ea"/>
              </a:rPr>
              <a:t>시뮬레이션을 위한 데이터 포맷 확장 변경</a:t>
            </a:r>
          </a:p>
        </p:txBody>
      </p:sp>
    </p:spTree>
    <p:extLst>
      <p:ext uri="{BB962C8B-B14F-4D97-AF65-F5344CB8AC3E}">
        <p14:creationId xmlns:p14="http://schemas.microsoft.com/office/powerpoint/2010/main" val="8818942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3126FAB3-DF46-47EF-9419-35BBEFA586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995" y="170183"/>
            <a:ext cx="8592705" cy="462603"/>
          </a:xfrm>
        </p:spPr>
        <p:txBody>
          <a:bodyPr anchor="ctr"/>
          <a:lstStyle/>
          <a:p>
            <a:r>
              <a:rPr lang="en-US" altLang="ko-KR" dirty="0">
                <a:latin typeface="산돌고딕 L" panose="02030504000101010101" pitchFamily="18" charset="-127"/>
                <a:ea typeface="산돌고딕 L" panose="02030504000101010101" pitchFamily="18" charset="-127"/>
              </a:rPr>
              <a:t>II </a:t>
            </a:r>
            <a:r>
              <a:rPr lang="ko-KR" altLang="en-US" dirty="0"/>
              <a:t>신호최적화를 위한 교통 데이터 확장 구축 </a:t>
            </a:r>
            <a:r>
              <a:rPr lang="en-US" altLang="ko-KR" dirty="0"/>
              <a:t>(3/3)</a:t>
            </a:r>
            <a:r>
              <a:rPr lang="ko-KR" altLang="en-US" dirty="0"/>
              <a:t> </a:t>
            </a:r>
            <a:r>
              <a:rPr lang="en-US" altLang="ko-KR" dirty="0"/>
              <a:t>(2</a:t>
            </a:r>
            <a:r>
              <a:rPr lang="ko-KR" altLang="en-US" dirty="0"/>
              <a:t>차년도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82C7-1A87-4F5B-A049-BC16CB63F806}"/>
              </a:ext>
            </a:extLst>
          </p:cNvPr>
          <p:cNvSpPr txBox="1"/>
          <p:nvPr/>
        </p:nvSpPr>
        <p:spPr>
          <a:xfrm>
            <a:off x="4648235" y="2160281"/>
            <a:ext cx="4394165" cy="4278617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txBody>
          <a:bodyPr wrap="square" lIns="91428" tIns="72000" rIns="91428" bIns="45714" rtlCol="0">
            <a:noAutofit/>
          </a:bodyPr>
          <a:lstStyle/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z="900" dirty="0"/>
          </a:p>
          <a:p>
            <a:pPr>
              <a:lnSpc>
                <a:spcPct val="120000"/>
              </a:lnSpc>
            </a:pPr>
            <a:endParaRPr lang="en-US" altLang="ko-KR" sz="9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E579B6-6B37-411F-A13A-DCE6AAD77782}"/>
              </a:ext>
            </a:extLst>
          </p:cNvPr>
          <p:cNvSpPr txBox="1"/>
          <p:nvPr/>
        </p:nvSpPr>
        <p:spPr>
          <a:xfrm>
            <a:off x="4648235" y="1858073"/>
            <a:ext cx="4393542" cy="30907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 lIns="91428" tIns="45714" rIns="91428" bIns="45714" rtlCol="0" anchor="ctr" anchorCtr="0">
            <a:noAutofit/>
          </a:bodyPr>
          <a:lstStyle>
            <a:defPPr>
              <a:defRPr lang="en-US"/>
            </a:defPPr>
            <a:lvl1pPr marR="0" lvl="0" algn="ctr" fontAlgn="base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defRPr sz="1200">
                <a:latin typeface="+mn-ea"/>
              </a:defRPr>
            </a:lvl1pPr>
          </a:lstStyle>
          <a:p>
            <a:r>
              <a:rPr lang="ko-KR" altLang="en-US" dirty="0"/>
              <a:t>데이터 흐름 워크플로우 개발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31357F2-0627-4952-AD12-DFBCC6D18EB1}"/>
              </a:ext>
            </a:extLst>
          </p:cNvPr>
          <p:cNvSpPr txBox="1"/>
          <p:nvPr/>
        </p:nvSpPr>
        <p:spPr>
          <a:xfrm>
            <a:off x="4648668" y="2299983"/>
            <a:ext cx="34248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indent="-135831" defTabSz="782865" fontAlgn="base">
              <a:spcBef>
                <a:spcPct val="0"/>
              </a:spcBef>
              <a:spcAft>
                <a:spcPct val="0"/>
              </a:spcAft>
              <a:buClr>
                <a:schemeClr val="bg1">
                  <a:lumMod val="65000"/>
                </a:schemeClr>
              </a:buClr>
              <a:buSzPct val="80000"/>
              <a:tabLst>
                <a:tab pos="2020779" algn="l"/>
                <a:tab pos="4239346" algn="l"/>
              </a:tabLst>
              <a:defRPr kumimoji="1" sz="1100" b="1" spc="-23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defRPr>
            </a:lvl1pPr>
          </a:lstStyle>
          <a:p>
            <a:r>
              <a:rPr lang="en-US" altLang="ko-KR" sz="1200" dirty="0"/>
              <a:t>▶ </a:t>
            </a:r>
            <a:r>
              <a:rPr lang="ko-KR" altLang="en-US" sz="1200" dirty="0"/>
              <a:t>배치</a:t>
            </a:r>
            <a:r>
              <a:rPr lang="en-US" altLang="ko-KR" sz="1200" dirty="0"/>
              <a:t>/</a:t>
            </a:r>
            <a:r>
              <a:rPr lang="ko-KR" altLang="en-US" sz="1200" dirty="0"/>
              <a:t>실시간 교통데이터 수집</a:t>
            </a:r>
            <a:r>
              <a:rPr lang="en-US" altLang="ko-KR" sz="1200" dirty="0"/>
              <a:t>/</a:t>
            </a:r>
            <a:r>
              <a:rPr lang="ko-KR" altLang="en-US" sz="1200" dirty="0"/>
              <a:t>제공 </a:t>
            </a:r>
            <a:r>
              <a:rPr lang="en-US" altLang="ko-KR" sz="1200" dirty="0"/>
              <a:t>SW </a:t>
            </a:r>
            <a:r>
              <a:rPr lang="ko-KR" altLang="en-US" sz="1200" dirty="0"/>
              <a:t>개발 </a:t>
            </a:r>
          </a:p>
          <a:p>
            <a:endParaRPr lang="en-US" altLang="ko-KR" sz="12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F5A3699-3AFA-44DB-8BDA-879A5591E213}"/>
              </a:ext>
            </a:extLst>
          </p:cNvPr>
          <p:cNvSpPr txBox="1"/>
          <p:nvPr/>
        </p:nvSpPr>
        <p:spPr>
          <a:xfrm>
            <a:off x="4919391" y="2595326"/>
            <a:ext cx="4123009" cy="1119863"/>
          </a:xfrm>
          <a:prstGeom prst="rect">
            <a:avLst/>
          </a:prstGeom>
          <a:noFill/>
          <a:ln w="3175">
            <a:noFill/>
          </a:ln>
        </p:spPr>
        <p:txBody>
          <a:bodyPr wrap="square" lIns="91428" tIns="72000" rIns="91428" bIns="45714" rtlCol="0">
            <a:noAutofit/>
          </a:bodyPr>
          <a:lstStyle>
            <a:defPPr>
              <a:defRPr lang="en-US"/>
            </a:defPPr>
            <a:lvl1pPr marL="171450" marR="0" lvl="0" indent="-171450" fontAlgn="base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 sz="1200" b="0">
                <a:latin typeface="+mn-ea"/>
              </a:defRPr>
            </a:lvl1pPr>
            <a:lvl2pPr marL="188550" lvl="1">
              <a:lnSpc>
                <a:spcPct val="120000"/>
              </a:lnSpc>
              <a:defRPr sz="1200">
                <a:latin typeface="+mn-ea"/>
              </a:defRPr>
            </a:lvl2pPr>
          </a:lstStyle>
          <a:p>
            <a:r>
              <a:rPr lang="en-US" altLang="ko-KR" sz="1100" dirty="0"/>
              <a:t>Apache </a:t>
            </a:r>
            <a:r>
              <a:rPr lang="en-US" altLang="ko-KR" sz="1100" dirty="0" err="1"/>
              <a:t>NiFi</a:t>
            </a:r>
            <a:r>
              <a:rPr lang="en-US" altLang="ko-KR" sz="1100" dirty="0"/>
              <a:t> </a:t>
            </a:r>
            <a:r>
              <a:rPr lang="ko-KR" altLang="en-US" sz="1100" dirty="0"/>
              <a:t>기반 </a:t>
            </a:r>
            <a:r>
              <a:rPr lang="ko-KR" altLang="en-US" sz="1100" dirty="0" err="1"/>
              <a:t>데이터플로우</a:t>
            </a:r>
            <a:r>
              <a:rPr lang="ko-KR" altLang="en-US" sz="1100" dirty="0"/>
              <a:t> 구성</a:t>
            </a:r>
          </a:p>
          <a:p>
            <a:r>
              <a:rPr lang="en-US" altLang="ko-KR" sz="1100" dirty="0"/>
              <a:t>Apache Kafka </a:t>
            </a:r>
            <a:r>
              <a:rPr lang="ko-KR" altLang="en-US" sz="1100" dirty="0"/>
              <a:t>연계 기반 데이터 수집 프로세스 구성</a:t>
            </a:r>
          </a:p>
          <a:p>
            <a:r>
              <a:rPr lang="en-US" altLang="ko-KR" sz="1100" dirty="0"/>
              <a:t>PostgreSQL </a:t>
            </a:r>
            <a:r>
              <a:rPr lang="ko-KR" altLang="en-US" sz="1100" dirty="0"/>
              <a:t>기반 데이터 변환 및 저장 프로세스 구성</a:t>
            </a:r>
          </a:p>
          <a:p>
            <a:r>
              <a:rPr lang="ko-KR" altLang="en-US" sz="1100" dirty="0" err="1"/>
              <a:t>데이터플로우</a:t>
            </a:r>
            <a:r>
              <a:rPr lang="ko-KR" altLang="en-US" sz="1100" dirty="0"/>
              <a:t> 프로세스 </a:t>
            </a:r>
            <a:r>
              <a:rPr lang="en-US" altLang="ko-KR" sz="1100" dirty="0" err="1"/>
              <a:t>NiFi</a:t>
            </a:r>
            <a:r>
              <a:rPr lang="en-US" altLang="ko-KR" sz="1100" dirty="0"/>
              <a:t> </a:t>
            </a:r>
            <a:r>
              <a:rPr lang="ko-KR" altLang="en-US" sz="1100" dirty="0"/>
              <a:t>등록 및 워크 </a:t>
            </a:r>
            <a:r>
              <a:rPr lang="ko-KR" altLang="en-US" sz="1100" dirty="0" err="1"/>
              <a:t>클로우</a:t>
            </a:r>
            <a:r>
              <a:rPr lang="ko-KR" altLang="en-US" sz="1100" dirty="0"/>
              <a:t> 관리 구성</a:t>
            </a:r>
          </a:p>
          <a:p>
            <a:endParaRPr lang="en-US" altLang="ko-KR" sz="11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0348166-251A-48B0-A436-EF2B74C1BDE1}"/>
              </a:ext>
            </a:extLst>
          </p:cNvPr>
          <p:cNvSpPr txBox="1"/>
          <p:nvPr/>
        </p:nvSpPr>
        <p:spPr>
          <a:xfrm>
            <a:off x="218939" y="2160282"/>
            <a:ext cx="4251461" cy="4278616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txBody>
          <a:bodyPr wrap="square" lIns="91428" tIns="72000" rIns="91428" bIns="45714" rtlCol="0">
            <a:noAutofit/>
          </a:bodyPr>
          <a:lstStyle/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z="900" dirty="0"/>
          </a:p>
          <a:p>
            <a:pPr>
              <a:lnSpc>
                <a:spcPct val="120000"/>
              </a:lnSpc>
            </a:pPr>
            <a:endParaRPr lang="en-US" altLang="ko-KR" sz="9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22B9E90-0DA3-433B-BCB6-7950B3BD51F9}"/>
              </a:ext>
            </a:extLst>
          </p:cNvPr>
          <p:cNvSpPr txBox="1"/>
          <p:nvPr/>
        </p:nvSpPr>
        <p:spPr>
          <a:xfrm>
            <a:off x="218863" y="1851209"/>
            <a:ext cx="4250859" cy="30907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 lIns="91428" tIns="45714" rIns="91428" bIns="45714" rtlCol="0" anchor="ctr" anchorCtr="0">
            <a:noAutofit/>
          </a:bodyPr>
          <a:lstStyle>
            <a:defPPr>
              <a:defRPr lang="en-US"/>
            </a:defPPr>
            <a:lvl1pPr algn="ctr">
              <a:lnSpc>
                <a:spcPct val="120000"/>
              </a:lnSpc>
              <a:defRPr sz="1200">
                <a:latin typeface="+mn-ea"/>
              </a:defRPr>
            </a:lvl1pPr>
          </a:lstStyle>
          <a:p>
            <a:pPr marR="0" lvl="0" fontAlgn="base">
              <a:spcBef>
                <a:spcPts val="300"/>
              </a:spcBef>
              <a:spcAft>
                <a:spcPts val="0"/>
              </a:spcAft>
            </a:pPr>
            <a:r>
              <a:rPr lang="ko-KR" altLang="en-US" dirty="0"/>
              <a:t>지자체 연계 교통 빅데이터 저장소 적재 </a:t>
            </a:r>
            <a:r>
              <a:rPr lang="en-US" altLang="ko-KR" dirty="0"/>
              <a:t>SW </a:t>
            </a:r>
            <a:r>
              <a:rPr lang="ko-KR" altLang="en-US" dirty="0"/>
              <a:t>개발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9CD89BE-62DA-4A61-84D5-2B25996F9449}"/>
              </a:ext>
            </a:extLst>
          </p:cNvPr>
          <p:cNvSpPr txBox="1"/>
          <p:nvPr/>
        </p:nvSpPr>
        <p:spPr>
          <a:xfrm>
            <a:off x="416013" y="2300493"/>
            <a:ext cx="31630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indent="-135831" defTabSz="782865" fontAlgn="base">
              <a:spcBef>
                <a:spcPct val="0"/>
              </a:spcBef>
              <a:spcAft>
                <a:spcPct val="0"/>
              </a:spcAft>
              <a:buClr>
                <a:schemeClr val="bg1">
                  <a:lumMod val="65000"/>
                </a:schemeClr>
              </a:buClr>
              <a:buSzPct val="80000"/>
              <a:tabLst>
                <a:tab pos="2020779" algn="l"/>
                <a:tab pos="4239346" algn="l"/>
              </a:tabLst>
              <a:defRPr kumimoji="1" sz="1100" b="1" spc="-23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defRPr>
            </a:lvl1pPr>
          </a:lstStyle>
          <a:p>
            <a:r>
              <a:rPr lang="en-US" altLang="ko-KR" sz="1200" dirty="0"/>
              <a:t>▶ </a:t>
            </a:r>
            <a:r>
              <a:rPr lang="ko-KR" altLang="en-US" sz="1200" dirty="0"/>
              <a:t>교통 빅데이터 저장 데이터 목록 </a:t>
            </a:r>
            <a:r>
              <a:rPr lang="en-US" altLang="ko-KR" sz="1200" dirty="0"/>
              <a:t>(</a:t>
            </a:r>
            <a:r>
              <a:rPr lang="ko-KR" altLang="en-US" sz="1200" dirty="0"/>
              <a:t>대전시</a:t>
            </a:r>
            <a:r>
              <a:rPr lang="en-US" altLang="ko-KR" sz="1200" dirty="0"/>
              <a:t>)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0D5E2D35-A040-47FF-B300-7EBF9959B4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5834035"/>
              </p:ext>
            </p:extLst>
          </p:nvPr>
        </p:nvGraphicFramePr>
        <p:xfrm>
          <a:off x="416013" y="2717702"/>
          <a:ext cx="3901987" cy="3294401"/>
        </p:xfrm>
        <a:graphic>
          <a:graphicData uri="http://schemas.openxmlformats.org/drawingml/2006/table">
            <a:tbl>
              <a:tblPr/>
              <a:tblGrid>
                <a:gridCol w="1077103">
                  <a:extLst>
                    <a:ext uri="{9D8B030D-6E8A-4147-A177-3AD203B41FA5}">
                      <a16:colId xmlns:a16="http://schemas.microsoft.com/office/drawing/2014/main" val="59610747"/>
                    </a:ext>
                  </a:extLst>
                </a:gridCol>
                <a:gridCol w="1073919">
                  <a:extLst>
                    <a:ext uri="{9D8B030D-6E8A-4147-A177-3AD203B41FA5}">
                      <a16:colId xmlns:a16="http://schemas.microsoft.com/office/drawing/2014/main" val="147419545"/>
                    </a:ext>
                  </a:extLst>
                </a:gridCol>
                <a:gridCol w="1750965">
                  <a:extLst>
                    <a:ext uri="{9D8B030D-6E8A-4147-A177-3AD203B41FA5}">
                      <a16:colId xmlns:a16="http://schemas.microsoft.com/office/drawing/2014/main" val="1961429686"/>
                    </a:ext>
                  </a:extLst>
                </a:gridCol>
              </a:tblGrid>
              <a:tr h="44015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테이블명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한컴바탕" panose="02030600000101010101" pitchFamily="18" charset="2"/>
                      </a:endParaRP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테이블 </a:t>
                      </a: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한글명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한컴바탕" panose="02030600000101010101" pitchFamily="18" charset="2"/>
                      </a:endParaRP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비 고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한컴바탕" panose="02030600000101010101" pitchFamily="18" charset="2"/>
                      </a:endParaRP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1879382"/>
                  </a:ext>
                </a:extLst>
              </a:tr>
              <a:tr h="351393"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-100" dirty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CTB_RSE_MST</a:t>
                      </a:r>
                      <a:endParaRPr lang="en-US" sz="900" kern="0" spc="0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-10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RSE </a:t>
                      </a:r>
                      <a:r>
                        <a:rPr lang="ko-KR" altLang="en-US" sz="900" kern="0" spc="-10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정보</a:t>
                      </a:r>
                      <a:endParaRPr lang="ko-KR" altLang="en-US" sz="900" kern="0" spc="0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-10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Road Side Equipment </a:t>
                      </a:r>
                      <a:r>
                        <a:rPr lang="ko-KR" altLang="en-US" sz="900" kern="0" spc="-10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노변 차량 감지 장치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70296955"/>
                  </a:ext>
                </a:extLst>
              </a:tr>
              <a:tr h="351393"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-100" dirty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CTB_VDS_MST</a:t>
                      </a:r>
                      <a:endParaRPr lang="en-US" sz="900" kern="0" spc="0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-100" dirty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VDS </a:t>
                      </a:r>
                      <a:r>
                        <a:rPr lang="ko-KR" altLang="en-US" sz="900" kern="0" spc="-100" dirty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정보</a:t>
                      </a:r>
                      <a:endParaRPr lang="ko-KR" altLang="en-US" sz="900" kern="0" spc="0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-100" dirty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Vehicle Detection System </a:t>
                      </a:r>
                      <a:r>
                        <a:rPr lang="ko-KR" altLang="en-US" sz="900" kern="0" spc="-100" dirty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차량 감지기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4312429"/>
                  </a:ext>
                </a:extLst>
              </a:tr>
              <a:tr h="351393"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-10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CTB_CRSRD_MST</a:t>
                      </a:r>
                      <a:endParaRPr lang="en-US" sz="900" kern="0" spc="0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-100" dirty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교차로 정보</a:t>
                      </a:r>
                      <a:endParaRPr lang="ko-KR" altLang="en-US" sz="900" kern="0" spc="0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-10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CCTV</a:t>
                      </a:r>
                      <a:r>
                        <a:rPr lang="ko-KR" altLang="en-US" sz="900" kern="0" spc="-10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가 설치된 교차로에 대한 정보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50080002"/>
                  </a:ext>
                </a:extLst>
              </a:tr>
              <a:tr h="351393"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-10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CTB_CCTV_EQUIP_MST</a:t>
                      </a:r>
                      <a:endParaRPr lang="en-US" sz="900" kern="0" spc="0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-10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CCTV </a:t>
                      </a:r>
                      <a:r>
                        <a:rPr lang="ko-KR" altLang="en-US" sz="900" kern="0" spc="-10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장비 정보</a:t>
                      </a:r>
                      <a:endParaRPr lang="ko-KR" altLang="en-US" sz="900" kern="0" spc="0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-100" dirty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CCTV </a:t>
                      </a:r>
                      <a:r>
                        <a:rPr lang="ko-KR" altLang="en-US" sz="900" kern="0" spc="-100" dirty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장비에 대한 정보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84542791"/>
                  </a:ext>
                </a:extLst>
              </a:tr>
              <a:tr h="351393"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-10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CTB_CCTV_INSTL_MST</a:t>
                      </a:r>
                      <a:endParaRPr lang="en-US" sz="900" kern="0" spc="0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-100" dirty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CCTV </a:t>
                      </a:r>
                      <a:r>
                        <a:rPr lang="ko-KR" altLang="en-US" sz="900" kern="0" spc="-100" dirty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설치 위치 정보</a:t>
                      </a:r>
                      <a:endParaRPr lang="ko-KR" altLang="en-US" sz="900" kern="0" spc="0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-100" dirty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CCTV </a:t>
                      </a:r>
                      <a:r>
                        <a:rPr lang="ko-KR" altLang="en-US" sz="900" kern="0" spc="-100" dirty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설치 위치에 대한 정보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40723101"/>
                  </a:ext>
                </a:extLst>
              </a:tr>
              <a:tr h="351393"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-10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CTB_VDS_TRA_5MIN</a:t>
                      </a:r>
                      <a:endParaRPr lang="en-US" sz="900" kern="0" spc="0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-10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VDS </a:t>
                      </a:r>
                      <a:r>
                        <a:rPr lang="ko-KR" altLang="en-US" sz="900" kern="0" spc="-10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교통량</a:t>
                      </a:r>
                      <a:r>
                        <a:rPr lang="en-US" altLang="ko-KR" sz="900" kern="0" spc="-10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-5</a:t>
                      </a:r>
                      <a:r>
                        <a:rPr lang="ko-KR" altLang="en-US" sz="900" kern="0" spc="-10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분</a:t>
                      </a:r>
                      <a:endParaRPr lang="ko-KR" altLang="en-US" sz="900" kern="0" spc="0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-100" dirty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차량 영상 검지 시스템으로 측정한 교통량 정보</a:t>
                      </a:r>
                      <a:endParaRPr lang="ko-KR" altLang="en-US" sz="900" kern="0" spc="0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97417173"/>
                  </a:ext>
                </a:extLst>
              </a:tr>
              <a:tr h="351393"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-10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CTB_RSE_TRA_DTL</a:t>
                      </a:r>
                      <a:endParaRPr lang="en-US" sz="900" kern="0" spc="0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-10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RSE </a:t>
                      </a:r>
                      <a:r>
                        <a:rPr lang="ko-KR" altLang="en-US" sz="900" kern="0" spc="-10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교통량</a:t>
                      </a:r>
                      <a:r>
                        <a:rPr lang="en-US" altLang="ko-KR" sz="900" kern="0" spc="-10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-</a:t>
                      </a:r>
                      <a:r>
                        <a:rPr lang="ko-KR" altLang="en-US" sz="900" kern="0" spc="-10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상세</a:t>
                      </a:r>
                      <a:endParaRPr lang="ko-KR" altLang="en-US" sz="900" kern="0" spc="0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-100" dirty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차량의 </a:t>
                      </a:r>
                      <a:r>
                        <a:rPr lang="en-US" altLang="ko-KR" sz="900" kern="0" spc="-100" dirty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OBU</a:t>
                      </a:r>
                      <a:r>
                        <a:rPr lang="ko-KR" altLang="en-US" sz="900" kern="0" spc="-100" dirty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와 통신하여 측정한 교통량 정보</a:t>
                      </a:r>
                      <a:endParaRPr lang="ko-KR" altLang="en-US" sz="900" kern="0" spc="0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17322298"/>
                  </a:ext>
                </a:extLst>
              </a:tr>
              <a:tr h="351393"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-10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CTB_CRSRD_TRA_5MIN</a:t>
                      </a:r>
                      <a:endParaRPr lang="en-US" sz="900" kern="0" spc="0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-10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교차로 교통량</a:t>
                      </a:r>
                      <a:r>
                        <a:rPr lang="en-US" altLang="ko-KR" sz="900" kern="0" spc="-10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-5</a:t>
                      </a:r>
                      <a:r>
                        <a:rPr lang="ko-KR" altLang="en-US" sz="900" kern="0" spc="-10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분</a:t>
                      </a:r>
                      <a:endParaRPr lang="ko-KR" altLang="en-US" sz="900" kern="0" spc="0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-100" dirty="0">
                          <a:solidFill>
                            <a:srgbClr val="000000"/>
                          </a:solidFill>
                          <a:effectLst/>
                          <a:latin typeface="한양중고딕"/>
                          <a:ea typeface="한양중고딕"/>
                        </a:rPr>
                        <a:t>교차로 이용 교통량 정보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4606153"/>
                  </a:ext>
                </a:extLst>
              </a:tr>
            </a:tbl>
          </a:graphicData>
        </a:graphic>
      </p:graphicFrame>
      <p:pic>
        <p:nvPicPr>
          <p:cNvPr id="31" name="Picture 11">
            <a:extLst>
              <a:ext uri="{FF2B5EF4-FFF2-40B4-BE49-F238E27FC236}">
                <a16:creationId xmlns:a16="http://schemas.microsoft.com/office/drawing/2014/main" id="{8A6C8D58-5C81-4300-87E8-1115345585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8021" y="3715189"/>
            <a:ext cx="3045496" cy="2480727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498A77A9-B10F-48DB-9F52-706846C3EE13}"/>
              </a:ext>
            </a:extLst>
          </p:cNvPr>
          <p:cNvSpPr/>
          <p:nvPr/>
        </p:nvSpPr>
        <p:spPr>
          <a:xfrm>
            <a:off x="1" y="922486"/>
            <a:ext cx="9144000" cy="62716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2C02A75-3FC5-45F4-93FF-D9F0437C2867}"/>
              </a:ext>
            </a:extLst>
          </p:cNvPr>
          <p:cNvSpPr/>
          <p:nvPr/>
        </p:nvSpPr>
        <p:spPr>
          <a:xfrm>
            <a:off x="289972" y="1071362"/>
            <a:ext cx="331622" cy="32941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3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5B0712DB-BA8E-41AD-BD37-1874429CD562}"/>
              </a:ext>
            </a:extLst>
          </p:cNvPr>
          <p:cNvSpPr/>
          <p:nvPr/>
        </p:nvSpPr>
        <p:spPr>
          <a:xfrm>
            <a:off x="673547" y="1036015"/>
            <a:ext cx="8038654" cy="3744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3600000">
              <a:lnSpc>
                <a:spcPts val="2200"/>
              </a:lnSpc>
              <a:buSzPct val="80000"/>
            </a:pPr>
            <a:r>
              <a:rPr lang="ko-KR" altLang="en-US" sz="2000" kern="0" spc="-100" dirty="0">
                <a:gradFill>
                  <a:gsLst>
                    <a:gs pos="0">
                      <a:srgbClr val="163F68"/>
                    </a:gs>
                    <a:gs pos="100000">
                      <a:srgbClr val="163F68"/>
                    </a:gs>
                  </a:gsLst>
                  <a:path path="shape">
                    <a:fillToRect l="50000" t="50000" r="50000" b="50000"/>
                  </a:path>
                </a:gradFill>
                <a:latin typeface="+mj-ea"/>
              </a:rPr>
              <a:t>교통 빅데이터 저장소 데이터 연계 개발</a:t>
            </a:r>
          </a:p>
        </p:txBody>
      </p:sp>
    </p:spTree>
    <p:extLst>
      <p:ext uri="{BB962C8B-B14F-4D97-AF65-F5344CB8AC3E}">
        <p14:creationId xmlns:p14="http://schemas.microsoft.com/office/powerpoint/2010/main" val="28363794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13A52C42-FBCC-4F63-827C-D033DABCCEB4}"/>
              </a:ext>
            </a:extLst>
          </p:cNvPr>
          <p:cNvSpPr txBox="1"/>
          <p:nvPr/>
        </p:nvSpPr>
        <p:spPr>
          <a:xfrm>
            <a:off x="203144" y="2128189"/>
            <a:ext cx="4348771" cy="4632598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txBody>
          <a:bodyPr wrap="square" lIns="91428" tIns="72000" rIns="91428" bIns="45714" rtlCol="0">
            <a:noAutofit/>
          </a:bodyPr>
          <a:lstStyle/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z="900"/>
          </a:p>
          <a:p>
            <a:pPr>
              <a:lnSpc>
                <a:spcPct val="120000"/>
              </a:lnSpc>
            </a:pPr>
            <a:endParaRPr lang="en-US" altLang="ko-KR" sz="900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3126FAB3-DF46-47EF-9419-35BBEFA586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995" y="170183"/>
            <a:ext cx="8575387" cy="462603"/>
          </a:xfrm>
        </p:spPr>
        <p:txBody>
          <a:bodyPr anchor="ctr"/>
          <a:lstStyle/>
          <a:p>
            <a:r>
              <a:rPr lang="en-US" altLang="ko-KR" dirty="0">
                <a:latin typeface="산돌고딕 L" panose="02030504000101010101" pitchFamily="18" charset="-127"/>
                <a:ea typeface="산돌고딕 L" panose="02030504000101010101" pitchFamily="18" charset="-127"/>
              </a:rPr>
              <a:t>III </a:t>
            </a:r>
            <a:r>
              <a:rPr lang="ko-KR" altLang="en-US" dirty="0"/>
              <a:t>신호최적화를 위한 교통 데이터 확장 구축 </a:t>
            </a:r>
            <a:r>
              <a:rPr lang="en-US" altLang="ko-KR" dirty="0"/>
              <a:t>(1/3) (3</a:t>
            </a:r>
            <a:r>
              <a:rPr lang="ko-KR" altLang="en-US" dirty="0"/>
              <a:t>차년도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782C7-1A87-4F5B-A049-BC16CB63F806}"/>
              </a:ext>
            </a:extLst>
          </p:cNvPr>
          <p:cNvSpPr txBox="1"/>
          <p:nvPr/>
        </p:nvSpPr>
        <p:spPr>
          <a:xfrm>
            <a:off x="4694565" y="2128189"/>
            <a:ext cx="4212673" cy="4632598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txBody>
          <a:bodyPr wrap="square" lIns="91428" tIns="72000" rIns="91428" bIns="45714" rtlCol="0">
            <a:noAutofit/>
          </a:bodyPr>
          <a:lstStyle/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z="900" dirty="0"/>
          </a:p>
          <a:p>
            <a:pPr>
              <a:lnSpc>
                <a:spcPct val="120000"/>
              </a:lnSpc>
            </a:pPr>
            <a:endParaRPr lang="en-US" altLang="ko-KR" sz="9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E579B6-6B37-411F-A13A-DCE6AAD77782}"/>
              </a:ext>
            </a:extLst>
          </p:cNvPr>
          <p:cNvSpPr txBox="1"/>
          <p:nvPr/>
        </p:nvSpPr>
        <p:spPr>
          <a:xfrm>
            <a:off x="4694490" y="1819115"/>
            <a:ext cx="4212077" cy="30907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 lIns="91428" tIns="45714" rIns="91428" bIns="45714" rtlCol="0" anchor="ctr" anchorCtr="0">
            <a:noAutofit/>
          </a:bodyPr>
          <a:lstStyle>
            <a:defPPr>
              <a:defRPr lang="en-US"/>
            </a:defPPr>
            <a:lvl1pPr marR="0" lvl="0" algn="ctr" fontAlgn="base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defRPr sz="1200">
                <a:latin typeface="+mn-ea"/>
              </a:defRPr>
            </a:lvl1pPr>
          </a:lstStyle>
          <a:p>
            <a:r>
              <a:rPr lang="ko-KR" altLang="en-US" dirty="0"/>
              <a:t>최신 버전 지도 데이터 반영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3FDF8E-2E63-4701-8944-68D036068FE3}"/>
              </a:ext>
            </a:extLst>
          </p:cNvPr>
          <p:cNvSpPr txBox="1"/>
          <p:nvPr/>
        </p:nvSpPr>
        <p:spPr>
          <a:xfrm>
            <a:off x="4806031" y="2199829"/>
            <a:ext cx="2131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indent="-135831" defTabSz="782865" fontAlgn="base">
              <a:spcBef>
                <a:spcPct val="0"/>
              </a:spcBef>
              <a:spcAft>
                <a:spcPct val="0"/>
              </a:spcAft>
              <a:buClr>
                <a:schemeClr val="bg1">
                  <a:lumMod val="65000"/>
                </a:schemeClr>
              </a:buClr>
              <a:buSzPct val="80000"/>
              <a:tabLst>
                <a:tab pos="2020779" algn="l"/>
                <a:tab pos="4239346" algn="l"/>
              </a:tabLst>
              <a:defRPr kumimoji="1" sz="1200" b="1" spc="-23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defRPr>
            </a:lvl1pPr>
          </a:lstStyle>
          <a:p>
            <a:r>
              <a:rPr lang="en-US" altLang="ko-KR" dirty="0"/>
              <a:t>▶ SK </a:t>
            </a:r>
            <a:r>
              <a:rPr lang="ko-KR" altLang="en-US" dirty="0"/>
              <a:t>지도 데이터 버전 갱신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481ECF-7E88-44D1-A5C6-18AFA98CC44F}"/>
              </a:ext>
            </a:extLst>
          </p:cNvPr>
          <p:cNvSpPr txBox="1"/>
          <p:nvPr/>
        </p:nvSpPr>
        <p:spPr>
          <a:xfrm>
            <a:off x="4966789" y="2432276"/>
            <a:ext cx="3870132" cy="2094295"/>
          </a:xfrm>
          <a:prstGeom prst="rect">
            <a:avLst/>
          </a:prstGeom>
          <a:noFill/>
          <a:ln w="3175">
            <a:noFill/>
          </a:ln>
        </p:spPr>
        <p:txBody>
          <a:bodyPr wrap="square" lIns="91428" tIns="72000" rIns="91428" bIns="45714" rtlCol="0">
            <a:noAutofit/>
          </a:bodyPr>
          <a:lstStyle>
            <a:defPPr>
              <a:defRPr lang="en-US"/>
            </a:defPPr>
            <a:lvl1pPr marL="171450" marR="0" lvl="0" indent="-171450" fontAlgn="base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 sz="1100" b="0">
                <a:latin typeface="+mn-ea"/>
              </a:defRPr>
            </a:lvl1pPr>
            <a:lvl2pPr marL="188550" lvl="1">
              <a:lnSpc>
                <a:spcPct val="120000"/>
              </a:lnSpc>
              <a:defRPr sz="1200">
                <a:latin typeface="+mn-ea"/>
              </a:defRPr>
            </a:lvl2pPr>
          </a:lstStyle>
          <a:p>
            <a:r>
              <a:rPr lang="en-US" altLang="ko-KR" dirty="0">
                <a:solidFill>
                  <a:srgbClr val="FF0000"/>
                </a:solidFill>
              </a:rPr>
              <a:t>20200804 </a:t>
            </a:r>
            <a:r>
              <a:rPr lang="ko-KR" altLang="en-US" dirty="0">
                <a:solidFill>
                  <a:srgbClr val="FF0000"/>
                </a:solidFill>
              </a:rPr>
              <a:t>버전 </a:t>
            </a:r>
            <a:r>
              <a:rPr lang="en-US" altLang="ko-KR" dirty="0">
                <a:solidFill>
                  <a:srgbClr val="FF0000"/>
                </a:solidFill>
              </a:rPr>
              <a:t>-&gt; 20220614 </a:t>
            </a:r>
            <a:r>
              <a:rPr lang="ko-KR" altLang="en-US" dirty="0">
                <a:solidFill>
                  <a:srgbClr val="FF0000"/>
                </a:solidFill>
              </a:rPr>
              <a:t>버전</a:t>
            </a:r>
            <a:r>
              <a:rPr lang="en-US" altLang="ko-KR" dirty="0">
                <a:solidFill>
                  <a:srgbClr val="FF0000"/>
                </a:solidFill>
              </a:rPr>
              <a:t>  </a:t>
            </a:r>
          </a:p>
          <a:p>
            <a:r>
              <a:rPr lang="en-US" altLang="ko-KR" dirty="0" err="1"/>
              <a:t>linkid</a:t>
            </a:r>
            <a:r>
              <a:rPr lang="en-US" altLang="ko-KR" dirty="0"/>
              <a:t> </a:t>
            </a:r>
            <a:r>
              <a:rPr lang="ko-KR" altLang="en-US" dirty="0"/>
              <a:t>기준 추가 정보</a:t>
            </a:r>
            <a:r>
              <a:rPr lang="en-US" altLang="ko-KR" dirty="0"/>
              <a:t> </a:t>
            </a:r>
            <a:r>
              <a:rPr lang="en-US" altLang="ko-KR" b="1" dirty="0"/>
              <a:t>-&gt; 5,209 </a:t>
            </a:r>
            <a:r>
              <a:rPr lang="ko-KR" altLang="en-US" b="1" dirty="0"/>
              <a:t>건</a:t>
            </a:r>
            <a:endParaRPr lang="en-US" altLang="ko-KR" b="1" dirty="0"/>
          </a:p>
          <a:p>
            <a:pPr marL="0" indent="0">
              <a:buNone/>
            </a:pPr>
            <a:r>
              <a:rPr lang="en-US" altLang="ko-KR" dirty="0"/>
              <a:t>   (</a:t>
            </a:r>
            <a:r>
              <a:rPr lang="ko-KR" altLang="en-US" dirty="0"/>
              <a:t>예시 </a:t>
            </a:r>
            <a:r>
              <a:rPr lang="en-US" altLang="ko-KR" dirty="0"/>
              <a:t>: </a:t>
            </a:r>
            <a:r>
              <a:rPr lang="ko-KR" altLang="en-US" dirty="0"/>
              <a:t>한샘대교</a:t>
            </a:r>
            <a:r>
              <a:rPr lang="en-US" altLang="ko-KR" dirty="0"/>
              <a:t>, </a:t>
            </a:r>
            <a:r>
              <a:rPr lang="ko-KR" altLang="en-US" dirty="0"/>
              <a:t>제</a:t>
            </a:r>
            <a:r>
              <a:rPr lang="en-US" altLang="ko-KR" dirty="0"/>
              <a:t>2</a:t>
            </a:r>
            <a:r>
              <a:rPr lang="ko-KR" altLang="en-US" dirty="0"/>
              <a:t>엑스포교</a:t>
            </a:r>
            <a:r>
              <a:rPr lang="en-US" altLang="ko-KR" dirty="0"/>
              <a:t>)</a:t>
            </a:r>
          </a:p>
          <a:p>
            <a:r>
              <a:rPr lang="en-US" altLang="ko-KR" dirty="0" err="1"/>
              <a:t>linkid</a:t>
            </a:r>
            <a:r>
              <a:rPr lang="en-US" altLang="ko-KR" dirty="0"/>
              <a:t> </a:t>
            </a:r>
            <a:r>
              <a:rPr lang="ko-KR" altLang="en-US" dirty="0"/>
              <a:t>기준 삭제 정보 </a:t>
            </a:r>
            <a:r>
              <a:rPr lang="en-US" altLang="ko-KR" dirty="0"/>
              <a:t>(2,301</a:t>
            </a:r>
            <a:r>
              <a:rPr lang="ko-KR" altLang="en-US" dirty="0"/>
              <a:t>개</a:t>
            </a:r>
            <a:r>
              <a:rPr lang="en-US" altLang="ko-KR" dirty="0"/>
              <a:t>)</a:t>
            </a:r>
            <a:endParaRPr lang="ko-KR" altLang="en-US" dirty="0"/>
          </a:p>
          <a:p>
            <a:pPr marL="0" indent="0">
              <a:buNone/>
            </a:pPr>
            <a:r>
              <a:rPr lang="en-US" altLang="ko-KR" dirty="0"/>
              <a:t>   (</a:t>
            </a:r>
            <a:r>
              <a:rPr lang="ko-KR" altLang="en-US" dirty="0"/>
              <a:t>예시 </a:t>
            </a:r>
            <a:r>
              <a:rPr lang="en-US" altLang="ko-KR" dirty="0"/>
              <a:t>: </a:t>
            </a:r>
            <a:r>
              <a:rPr lang="ko-KR" altLang="en-US" dirty="0" err="1"/>
              <a:t>제비네</a:t>
            </a:r>
            <a:r>
              <a:rPr lang="en-US" altLang="ko-KR" dirty="0"/>
              <a:t>12</a:t>
            </a:r>
            <a:r>
              <a:rPr lang="ko-KR" altLang="en-US" dirty="0"/>
              <a:t>길</a:t>
            </a:r>
            <a:r>
              <a:rPr lang="en-US" altLang="ko-KR" dirty="0"/>
              <a:t>)</a:t>
            </a:r>
            <a:endParaRPr lang="ko-KR" altLang="en-US" dirty="0"/>
          </a:p>
          <a:p>
            <a:endParaRPr lang="en-US" altLang="ko-KR" dirty="0"/>
          </a:p>
        </p:txBody>
      </p:sp>
      <p:pic>
        <p:nvPicPr>
          <p:cNvPr id="12" name="Picture 1">
            <a:extLst>
              <a:ext uri="{FF2B5EF4-FFF2-40B4-BE49-F238E27FC236}">
                <a16:creationId xmlns:a16="http://schemas.microsoft.com/office/drawing/2014/main" id="{31DB6E23-1337-4FBC-B641-D2B84EDCEB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939" y="5579641"/>
            <a:ext cx="3966414" cy="933694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DE54F50-B40A-429D-823D-F53CCC43A077}"/>
              </a:ext>
            </a:extLst>
          </p:cNvPr>
          <p:cNvSpPr txBox="1"/>
          <p:nvPr/>
        </p:nvSpPr>
        <p:spPr>
          <a:xfrm>
            <a:off x="4806031" y="3809488"/>
            <a:ext cx="39712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indent="-135831" defTabSz="782865" fontAlgn="base">
              <a:spcBef>
                <a:spcPct val="0"/>
              </a:spcBef>
              <a:spcAft>
                <a:spcPct val="0"/>
              </a:spcAft>
              <a:buClr>
                <a:schemeClr val="bg1">
                  <a:lumMod val="65000"/>
                </a:schemeClr>
              </a:buClr>
              <a:buSzPct val="80000"/>
              <a:tabLst>
                <a:tab pos="2020779" algn="l"/>
                <a:tab pos="4239346" algn="l"/>
              </a:tabLst>
              <a:defRPr kumimoji="1" sz="1200" b="1" spc="-23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defRPr>
            </a:lvl1pPr>
          </a:lstStyle>
          <a:p>
            <a:r>
              <a:rPr lang="en-US" altLang="ko-KR" dirty="0"/>
              <a:t>▶ </a:t>
            </a:r>
            <a:r>
              <a:rPr lang="ko-KR" altLang="en-US" dirty="0"/>
              <a:t>신호 데이터 추가 보완 </a:t>
            </a:r>
            <a:r>
              <a:rPr lang="en-US" altLang="ko-KR" dirty="0"/>
              <a:t>(duration</a:t>
            </a:r>
            <a:r>
              <a:rPr lang="ko-KR" altLang="en-US" dirty="0"/>
              <a:t>과 </a:t>
            </a:r>
            <a:r>
              <a:rPr lang="en-US" altLang="ko-KR" dirty="0" err="1"/>
              <a:t>TODPlan</a:t>
            </a:r>
            <a:r>
              <a:rPr lang="en-US" altLang="ko-KR" dirty="0"/>
              <a:t> </a:t>
            </a:r>
            <a:r>
              <a:rPr lang="ko-KR" altLang="en-US" dirty="0" err="1"/>
              <a:t>미매칭</a:t>
            </a:r>
            <a:r>
              <a:rPr lang="en-US" altLang="ko-KR" dirty="0"/>
              <a:t>)</a:t>
            </a:r>
            <a:endParaRPr lang="ko-KR" altLang="en-US" dirty="0"/>
          </a:p>
          <a:p>
            <a:endParaRPr lang="en-US" altLang="ko-KR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DC391CC-3C92-4AE7-A1DD-3620302D55EA}"/>
              </a:ext>
            </a:extLst>
          </p:cNvPr>
          <p:cNvSpPr txBox="1"/>
          <p:nvPr/>
        </p:nvSpPr>
        <p:spPr>
          <a:xfrm>
            <a:off x="203069" y="1819115"/>
            <a:ext cx="4348155" cy="30907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 lIns="91428" tIns="45714" rIns="91428" bIns="45714" rtlCol="0" anchor="ctr" anchorCtr="0">
            <a:noAutofit/>
          </a:bodyPr>
          <a:lstStyle>
            <a:defPPr>
              <a:defRPr lang="en-US"/>
            </a:defPPr>
            <a:lvl1pPr marR="0" lvl="0" algn="ctr" fontAlgn="base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defRPr sz="1200">
                <a:latin typeface="+mn-ea"/>
              </a:defRPr>
            </a:lvl1pPr>
          </a:lstStyle>
          <a:p>
            <a:r>
              <a:rPr lang="ko-KR" altLang="en-US" dirty="0"/>
              <a:t>지도 데이터 추가 보완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C3BCF66-B609-479C-B0EF-98A911071D94}"/>
              </a:ext>
            </a:extLst>
          </p:cNvPr>
          <p:cNvSpPr txBox="1"/>
          <p:nvPr/>
        </p:nvSpPr>
        <p:spPr>
          <a:xfrm>
            <a:off x="300116" y="2567554"/>
            <a:ext cx="19002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indent="-135831" defTabSz="782865" fontAlgn="base">
              <a:spcBef>
                <a:spcPct val="0"/>
              </a:spcBef>
              <a:spcAft>
                <a:spcPct val="0"/>
              </a:spcAft>
              <a:buClr>
                <a:schemeClr val="bg1">
                  <a:lumMod val="65000"/>
                </a:schemeClr>
              </a:buClr>
              <a:buSzPct val="80000"/>
              <a:tabLst>
                <a:tab pos="2020779" algn="l"/>
                <a:tab pos="4239346" algn="l"/>
              </a:tabLst>
              <a:defRPr kumimoji="1" sz="1200" b="1" spc="-23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defRPr>
            </a:lvl1pPr>
          </a:lstStyle>
          <a:p>
            <a:r>
              <a:rPr lang="en-US" altLang="ko-KR" dirty="0"/>
              <a:t>▶ </a:t>
            </a:r>
            <a:r>
              <a:rPr lang="ko-KR" altLang="en-US" dirty="0"/>
              <a:t>버스 정류장 정보 추가</a:t>
            </a:r>
          </a:p>
          <a:p>
            <a:endParaRPr lang="en-US" altLang="ko-KR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0E6DA48-D322-4857-8940-68A7560CF1E5}"/>
              </a:ext>
            </a:extLst>
          </p:cNvPr>
          <p:cNvSpPr txBox="1"/>
          <p:nvPr/>
        </p:nvSpPr>
        <p:spPr>
          <a:xfrm>
            <a:off x="476882" y="2860200"/>
            <a:ext cx="1900264" cy="1033582"/>
          </a:xfrm>
          <a:prstGeom prst="rect">
            <a:avLst/>
          </a:prstGeom>
          <a:noFill/>
          <a:ln w="3175">
            <a:noFill/>
          </a:ln>
        </p:spPr>
        <p:txBody>
          <a:bodyPr wrap="square" lIns="91428" tIns="72000" rIns="91428" bIns="45714" rtlCol="0">
            <a:noAutofit/>
          </a:bodyPr>
          <a:lstStyle>
            <a:defPPr>
              <a:defRPr lang="en-US"/>
            </a:defPPr>
            <a:lvl1pPr marL="171450" marR="0" lvl="0" indent="-171450" fontAlgn="base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 sz="1100" b="0">
                <a:latin typeface="+mn-ea"/>
              </a:defRPr>
            </a:lvl1pPr>
            <a:lvl2pPr marL="188550" lvl="1">
              <a:lnSpc>
                <a:spcPct val="120000"/>
              </a:lnSpc>
              <a:defRPr sz="1200">
                <a:latin typeface="+mn-ea"/>
              </a:defRPr>
            </a:lvl2pPr>
          </a:lstStyle>
          <a:p>
            <a:r>
              <a:rPr lang="ko-KR" altLang="en-US" dirty="0"/>
              <a:t>버스정류장 정보 </a:t>
            </a:r>
            <a:r>
              <a:rPr lang="en-US" altLang="ko-KR" dirty="0" err="1"/>
              <a:t>UniqDB</a:t>
            </a:r>
            <a:r>
              <a:rPr lang="en-US" altLang="ko-KR" dirty="0"/>
              <a:t> </a:t>
            </a:r>
            <a:r>
              <a:rPr lang="ko-KR" altLang="en-US" dirty="0"/>
              <a:t>지도 데이터에 추가 입력 </a:t>
            </a:r>
            <a:endParaRPr lang="en-US" altLang="ko-KR" dirty="0"/>
          </a:p>
          <a:p>
            <a:r>
              <a:rPr lang="ko-KR" altLang="en-US" dirty="0"/>
              <a:t>대상 </a:t>
            </a:r>
            <a:r>
              <a:rPr lang="en-US" altLang="ko-KR" dirty="0"/>
              <a:t>: 795</a:t>
            </a:r>
            <a:r>
              <a:rPr lang="ko-KR" altLang="en-US" dirty="0"/>
              <a:t>개 정류장</a:t>
            </a:r>
            <a:endParaRPr lang="en-US" altLang="ko-KR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A163DD7-1214-4D60-A204-8012EEB9DDF8}"/>
              </a:ext>
            </a:extLst>
          </p:cNvPr>
          <p:cNvSpPr txBox="1"/>
          <p:nvPr/>
        </p:nvSpPr>
        <p:spPr>
          <a:xfrm>
            <a:off x="302543" y="4628171"/>
            <a:ext cx="35862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indent="-135831" defTabSz="782865" fontAlgn="base">
              <a:spcBef>
                <a:spcPct val="0"/>
              </a:spcBef>
              <a:spcAft>
                <a:spcPct val="0"/>
              </a:spcAft>
              <a:buClr>
                <a:schemeClr val="bg1">
                  <a:lumMod val="65000"/>
                </a:schemeClr>
              </a:buClr>
              <a:buSzPct val="80000"/>
              <a:tabLst>
                <a:tab pos="2020779" algn="l"/>
                <a:tab pos="4239346" algn="l"/>
              </a:tabLst>
              <a:defRPr kumimoji="1" sz="1200" b="1" spc="-23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defRPr>
            </a:lvl1pPr>
          </a:lstStyle>
          <a:p>
            <a:r>
              <a:rPr lang="en-US" altLang="ko-KR" dirty="0"/>
              <a:t>▶ </a:t>
            </a:r>
            <a:r>
              <a:rPr lang="ko-KR" altLang="en-US" dirty="0"/>
              <a:t>버스정류장 </a:t>
            </a:r>
            <a:r>
              <a:rPr lang="en-US" altLang="ko-KR" dirty="0"/>
              <a:t>buses </a:t>
            </a:r>
            <a:r>
              <a:rPr lang="ko-KR" altLang="en-US" dirty="0"/>
              <a:t>스키마 추가 적용 </a:t>
            </a:r>
            <a:r>
              <a:rPr lang="en-US" altLang="ko-KR" dirty="0"/>
              <a:t>(</a:t>
            </a:r>
            <a:r>
              <a:rPr lang="en-US" altLang="ko-KR" dirty="0" err="1"/>
              <a:t>busstops</a:t>
            </a:r>
            <a:r>
              <a:rPr lang="en-US" altLang="ko-KR" dirty="0"/>
              <a:t>)</a:t>
            </a:r>
            <a:endParaRPr lang="ko-KR" altLang="en-US" dirty="0"/>
          </a:p>
          <a:p>
            <a:endParaRPr lang="en-US" altLang="ko-KR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C480FE8-178C-4F58-8A98-26A3B0B06EE7}"/>
              </a:ext>
            </a:extLst>
          </p:cNvPr>
          <p:cNvSpPr txBox="1"/>
          <p:nvPr/>
        </p:nvSpPr>
        <p:spPr>
          <a:xfrm>
            <a:off x="445884" y="4892130"/>
            <a:ext cx="3966414" cy="713688"/>
          </a:xfrm>
          <a:prstGeom prst="rect">
            <a:avLst/>
          </a:prstGeom>
          <a:noFill/>
          <a:ln w="3175">
            <a:noFill/>
          </a:ln>
        </p:spPr>
        <p:txBody>
          <a:bodyPr wrap="square" lIns="91428" tIns="72000" rIns="91428" bIns="45714" rtlCol="0">
            <a:noAutofit/>
          </a:bodyPr>
          <a:lstStyle>
            <a:defPPr>
              <a:defRPr lang="en-US"/>
            </a:defPPr>
            <a:lvl1pPr marL="171450" marR="0" lvl="0" indent="-171450" fontAlgn="base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 sz="1100" b="0">
                <a:latin typeface="+mn-ea"/>
              </a:defRPr>
            </a:lvl1pPr>
            <a:lvl2pPr marL="188550" lvl="1">
              <a:lnSpc>
                <a:spcPct val="120000"/>
              </a:lnSpc>
              <a:defRPr sz="1200">
                <a:latin typeface="+mn-ea"/>
              </a:defRPr>
            </a:lvl2pPr>
          </a:lstStyle>
          <a:p>
            <a:r>
              <a:rPr lang="ko-KR" altLang="en-US" dirty="0"/>
              <a:t>확장 지역의 신호 데이터 변환 </a:t>
            </a:r>
            <a:r>
              <a:rPr lang="en-US" altLang="ko-KR" dirty="0"/>
              <a:t>(</a:t>
            </a:r>
            <a:r>
              <a:rPr lang="en-US" altLang="ko-KR" dirty="0" err="1"/>
              <a:t>phaseSignalDefault</a:t>
            </a:r>
            <a:r>
              <a:rPr lang="en-US" altLang="ko-KR" dirty="0"/>
              <a:t> </a:t>
            </a:r>
            <a:r>
              <a:rPr lang="ko-KR" altLang="en-US" dirty="0"/>
              <a:t>태그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TSS </a:t>
            </a:r>
            <a:r>
              <a:rPr lang="ko-KR" altLang="en-US" dirty="0"/>
              <a:t>포맷 변경된 결과를 지도 데이터에 반영</a:t>
            </a:r>
            <a:endParaRPr lang="en-US" altLang="ko-KR" dirty="0"/>
          </a:p>
        </p:txBody>
      </p:sp>
      <p:pic>
        <p:nvPicPr>
          <p:cNvPr id="33" name="Picture 19">
            <a:extLst>
              <a:ext uri="{FF2B5EF4-FFF2-40B4-BE49-F238E27FC236}">
                <a16:creationId xmlns:a16="http://schemas.microsoft.com/office/drawing/2014/main" id="{6AE0D9B4-1E3E-4848-A246-CFBA657E10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8771" y="2366789"/>
            <a:ext cx="1709456" cy="2008982"/>
          </a:xfrm>
          <a:prstGeom prst="rect">
            <a:avLst/>
          </a:prstGeom>
          <a:noFill/>
          <a:ln w="0" cap="rnd">
            <a:solidFill>
              <a:srgbClr val="000000"/>
            </a:solidFill>
            <a:prstDash val="solid"/>
            <a:miter/>
          </a:ln>
          <a:effectLst/>
        </p:spPr>
      </p:pic>
      <p:pic>
        <p:nvPicPr>
          <p:cNvPr id="37" name="Picture 21">
            <a:extLst>
              <a:ext uri="{FF2B5EF4-FFF2-40B4-BE49-F238E27FC236}">
                <a16:creationId xmlns:a16="http://schemas.microsoft.com/office/drawing/2014/main" id="{0E83B2A3-FE9F-4422-B857-F661311678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8710" y="2319797"/>
            <a:ext cx="1112997" cy="734084"/>
          </a:xfrm>
          <a:prstGeom prst="rect">
            <a:avLst/>
          </a:prstGeom>
          <a:noFill/>
          <a:ln w="6350" cap="rnd">
            <a:solidFill>
              <a:srgbClr val="000000"/>
            </a:solidFill>
            <a:prstDash val="solid"/>
            <a:miter/>
          </a:ln>
          <a:effectLst/>
        </p:spPr>
      </p:pic>
      <p:pic>
        <p:nvPicPr>
          <p:cNvPr id="39" name="Picture 25">
            <a:extLst>
              <a:ext uri="{FF2B5EF4-FFF2-40B4-BE49-F238E27FC236}">
                <a16:creationId xmlns:a16="http://schemas.microsoft.com/office/drawing/2014/main" id="{D2E3E5F1-3093-4B83-A43D-A497B693CA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0273" y="5813235"/>
            <a:ext cx="3463163" cy="845693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C37C6094-ADC6-410D-8526-D26F93CE7FD7}"/>
              </a:ext>
            </a:extLst>
          </p:cNvPr>
          <p:cNvSpPr txBox="1"/>
          <p:nvPr/>
        </p:nvSpPr>
        <p:spPr>
          <a:xfrm>
            <a:off x="4975299" y="4075241"/>
            <a:ext cx="3774762" cy="1592424"/>
          </a:xfrm>
          <a:prstGeom prst="rect">
            <a:avLst/>
          </a:prstGeom>
          <a:noFill/>
          <a:ln w="3175">
            <a:noFill/>
          </a:ln>
        </p:spPr>
        <p:txBody>
          <a:bodyPr wrap="square" lIns="91428" tIns="72000" rIns="91428" bIns="45714" rtlCol="0">
            <a:noAutofit/>
          </a:bodyPr>
          <a:lstStyle>
            <a:defPPr>
              <a:defRPr lang="en-US"/>
            </a:defPPr>
            <a:lvl1pPr marL="171450" marR="0" lvl="0" indent="-171450" fontAlgn="base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 sz="1100" b="0">
                <a:latin typeface="+mn-ea"/>
              </a:defRPr>
            </a:lvl1pPr>
            <a:lvl2pPr marL="188550" lvl="1">
              <a:lnSpc>
                <a:spcPct val="120000"/>
              </a:lnSpc>
              <a:defRPr sz="1200">
                <a:latin typeface="+mn-ea"/>
              </a:defRPr>
            </a:lvl2pPr>
          </a:lstStyle>
          <a:p>
            <a:r>
              <a:rPr lang="ko-KR" altLang="en-US" dirty="0"/>
              <a:t>대표 교차로 </a:t>
            </a:r>
            <a:r>
              <a:rPr lang="en-US" altLang="ko-KR" dirty="0"/>
              <a:t>: </a:t>
            </a:r>
            <a:r>
              <a:rPr lang="ko-KR" altLang="en-US" dirty="0"/>
              <a:t>연구단지</a:t>
            </a:r>
            <a:r>
              <a:rPr lang="en-US" altLang="ko-KR" dirty="0"/>
              <a:t>(</a:t>
            </a:r>
            <a:r>
              <a:rPr lang="ko-KR" altLang="en-US" dirty="0"/>
              <a:t>단</a:t>
            </a:r>
            <a:r>
              <a:rPr lang="en-US" altLang="ko-KR" dirty="0"/>
              <a:t>), </a:t>
            </a:r>
            <a:r>
              <a:rPr lang="ko-KR" altLang="en-US" dirty="0"/>
              <a:t>유성소방소</a:t>
            </a:r>
            <a:r>
              <a:rPr lang="en-US" altLang="ko-KR" dirty="0"/>
              <a:t>(</a:t>
            </a:r>
            <a:r>
              <a:rPr lang="ko-KR" altLang="en-US" dirty="0"/>
              <a:t>단</a:t>
            </a:r>
            <a:r>
              <a:rPr lang="en-US" altLang="ko-KR" dirty="0"/>
              <a:t>)</a:t>
            </a:r>
          </a:p>
          <a:p>
            <a:r>
              <a:rPr lang="en-US" altLang="ko-KR" dirty="0" err="1"/>
              <a:t>UniqDB</a:t>
            </a:r>
            <a:r>
              <a:rPr lang="en-US" altLang="ko-KR" dirty="0"/>
              <a:t> </a:t>
            </a:r>
            <a:r>
              <a:rPr lang="ko-KR" altLang="en-US" dirty="0"/>
              <a:t>데이터 분석 내용</a:t>
            </a:r>
          </a:p>
          <a:p>
            <a:pPr marL="0" indent="0">
              <a:buNone/>
            </a:pPr>
            <a:r>
              <a:rPr lang="en-US" altLang="ko-KR" dirty="0"/>
              <a:t>   - </a:t>
            </a:r>
            <a:r>
              <a:rPr lang="en-US" altLang="ko-KR" dirty="0" err="1"/>
              <a:t>TODPlan</a:t>
            </a:r>
            <a:r>
              <a:rPr lang="en-US" altLang="ko-KR" dirty="0"/>
              <a:t> 170</a:t>
            </a:r>
            <a:r>
              <a:rPr lang="ko-KR" altLang="en-US" dirty="0"/>
              <a:t>과 </a:t>
            </a:r>
            <a:r>
              <a:rPr lang="en-US" altLang="ko-KR" dirty="0"/>
              <a:t>duration 160</a:t>
            </a:r>
            <a:r>
              <a:rPr lang="ko-KR" altLang="en-US" dirty="0"/>
              <a:t>으로 </a:t>
            </a:r>
            <a:r>
              <a:rPr lang="ko-KR" altLang="en-US" dirty="0" err="1"/>
              <a:t>주기값</a:t>
            </a:r>
            <a:r>
              <a:rPr lang="ko-KR" altLang="en-US" dirty="0"/>
              <a:t> </a:t>
            </a:r>
            <a:r>
              <a:rPr lang="ko-KR" altLang="en-US" dirty="0" err="1"/>
              <a:t>미매칭</a:t>
            </a:r>
            <a:endParaRPr lang="ko-KR" altLang="en-US" dirty="0"/>
          </a:p>
          <a:p>
            <a:pPr marL="0" indent="0">
              <a:buNone/>
            </a:pPr>
            <a:r>
              <a:rPr lang="en-US" altLang="ko-KR" dirty="0"/>
              <a:t>   - </a:t>
            </a:r>
            <a:r>
              <a:rPr lang="ko-KR" altLang="en-US" dirty="0"/>
              <a:t>적용 신호주기 </a:t>
            </a:r>
            <a:r>
              <a:rPr lang="en-US" altLang="ko-KR" dirty="0"/>
              <a:t>TOD </a:t>
            </a:r>
            <a:r>
              <a:rPr lang="ko-KR" altLang="en-US" dirty="0"/>
              <a:t>버전 차이 오류로 판단</a:t>
            </a:r>
            <a:endParaRPr lang="en-US" altLang="ko-KR" dirty="0"/>
          </a:p>
          <a:p>
            <a:r>
              <a:rPr lang="en-US" altLang="ko-KR" dirty="0"/>
              <a:t>duration </a:t>
            </a:r>
            <a:r>
              <a:rPr lang="ko-KR" altLang="en-US" dirty="0"/>
              <a:t>과 </a:t>
            </a:r>
            <a:r>
              <a:rPr lang="en-US" altLang="ko-KR" dirty="0" err="1"/>
              <a:t>TODPlan</a:t>
            </a:r>
            <a:r>
              <a:rPr lang="en-US" altLang="ko-KR" dirty="0"/>
              <a:t> </a:t>
            </a:r>
            <a:r>
              <a:rPr lang="ko-KR" altLang="en-US" dirty="0"/>
              <a:t>매칭 검증 후 </a:t>
            </a:r>
            <a:r>
              <a:rPr lang="en-US" altLang="ko-KR" dirty="0"/>
              <a:t>DB </a:t>
            </a:r>
            <a:r>
              <a:rPr lang="ko-KR" altLang="en-US" dirty="0"/>
              <a:t>업데이트</a:t>
            </a:r>
          </a:p>
          <a:p>
            <a:pPr marL="0" indent="0">
              <a:buNone/>
            </a:pPr>
            <a:r>
              <a:rPr lang="en-US" altLang="ko-KR" dirty="0"/>
              <a:t>   - </a:t>
            </a:r>
            <a:r>
              <a:rPr lang="ko-KR" altLang="en-US" dirty="0" err="1"/>
              <a:t>주기값</a:t>
            </a:r>
            <a:r>
              <a:rPr lang="ko-KR" altLang="en-US" dirty="0"/>
              <a:t> </a:t>
            </a:r>
            <a:r>
              <a:rPr lang="ko-KR" altLang="en-US" dirty="0" err="1"/>
              <a:t>미매칭</a:t>
            </a:r>
            <a:r>
              <a:rPr lang="ko-KR" altLang="en-US" dirty="0"/>
              <a:t> 신호주기정보 추출 후 </a:t>
            </a:r>
            <a:r>
              <a:rPr lang="en-US" altLang="ko-KR" dirty="0"/>
              <a:t>duration </a:t>
            </a:r>
            <a:r>
              <a:rPr lang="ko-KR" altLang="en-US" dirty="0"/>
              <a:t>검증</a:t>
            </a:r>
          </a:p>
          <a:p>
            <a:pPr marL="0" indent="0">
              <a:buNone/>
            </a:pPr>
            <a:r>
              <a:rPr lang="en-US" altLang="ko-KR" dirty="0"/>
              <a:t>   - </a:t>
            </a:r>
            <a:r>
              <a:rPr lang="ko-KR" altLang="en-US" dirty="0"/>
              <a:t>대상 교차로 총 </a:t>
            </a:r>
            <a:r>
              <a:rPr lang="en-US" altLang="ko-KR" dirty="0"/>
              <a:t>29</a:t>
            </a:r>
            <a:r>
              <a:rPr lang="ko-KR" altLang="en-US" dirty="0"/>
              <a:t>건</a:t>
            </a:r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076CA5F5-4964-4C70-BA97-C895FA58C9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8710" y="3071578"/>
            <a:ext cx="1121065" cy="603650"/>
          </a:xfrm>
          <a:prstGeom prst="rect">
            <a:avLst/>
          </a:prstGeom>
          <a:ln w="6350">
            <a:solidFill>
              <a:srgbClr val="000000"/>
            </a:solidFill>
          </a:ln>
        </p:spPr>
      </p:pic>
      <p:sp>
        <p:nvSpPr>
          <p:cNvPr id="45" name="직사각형 44">
            <a:extLst>
              <a:ext uri="{FF2B5EF4-FFF2-40B4-BE49-F238E27FC236}">
                <a16:creationId xmlns:a16="http://schemas.microsoft.com/office/drawing/2014/main" id="{EE1BF612-78D1-494E-A958-BB9D00FF9C42}"/>
              </a:ext>
            </a:extLst>
          </p:cNvPr>
          <p:cNvSpPr/>
          <p:nvPr/>
        </p:nvSpPr>
        <p:spPr>
          <a:xfrm>
            <a:off x="1" y="922486"/>
            <a:ext cx="9144000" cy="62716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CA1FBEF2-15C7-457F-81AD-868CB305400C}"/>
              </a:ext>
            </a:extLst>
          </p:cNvPr>
          <p:cNvSpPr/>
          <p:nvPr/>
        </p:nvSpPr>
        <p:spPr>
          <a:xfrm>
            <a:off x="289972" y="1071362"/>
            <a:ext cx="331622" cy="32941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1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661AF58C-9159-4CDD-96D4-D5A440211808}"/>
              </a:ext>
            </a:extLst>
          </p:cNvPr>
          <p:cNvSpPr/>
          <p:nvPr/>
        </p:nvSpPr>
        <p:spPr>
          <a:xfrm>
            <a:off x="673547" y="1036015"/>
            <a:ext cx="8038654" cy="3744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3600000">
              <a:lnSpc>
                <a:spcPts val="2200"/>
              </a:lnSpc>
              <a:buSzPct val="80000"/>
            </a:pPr>
            <a:r>
              <a:rPr lang="ko-KR" altLang="en-US" sz="2000" kern="0" spc="-100" dirty="0">
                <a:gradFill>
                  <a:gsLst>
                    <a:gs pos="0">
                      <a:srgbClr val="163F68"/>
                    </a:gs>
                    <a:gs pos="100000">
                      <a:srgbClr val="163F68"/>
                    </a:gs>
                  </a:gsLst>
                  <a:path path="shape">
                    <a:fillToRect l="50000" t="50000" r="50000" b="50000"/>
                  </a:path>
                </a:gradFill>
                <a:latin typeface="+mj-ea"/>
              </a:rPr>
              <a:t>최신 버전 지도 데이터 갱신 및 버스 정류장 정보 추가</a:t>
            </a:r>
          </a:p>
        </p:txBody>
      </p:sp>
    </p:spTree>
    <p:extLst>
      <p:ext uri="{BB962C8B-B14F-4D97-AF65-F5344CB8AC3E}">
        <p14:creationId xmlns:p14="http://schemas.microsoft.com/office/powerpoint/2010/main" val="18880899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29894</TotalTime>
  <Words>2769</Words>
  <Application>Microsoft Office PowerPoint</Application>
  <PresentationFormat>화면 슬라이드 쇼(4:3)</PresentationFormat>
  <Paragraphs>553</Paragraphs>
  <Slides>17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17</vt:i4>
      </vt:variant>
    </vt:vector>
  </HeadingPairs>
  <TitlesOfParts>
    <vt:vector size="31" baseType="lpstr">
      <vt:lpstr>굴림</vt:lpstr>
      <vt:lpstr>나눔스퀘어 Bold</vt:lpstr>
      <vt:lpstr>나눔스퀘어 ExtraBold</vt:lpstr>
      <vt:lpstr>산돌고딕 L</vt:lpstr>
      <vt:lpstr>한양중고딕</vt:lpstr>
      <vt:lpstr>한컴바탕</vt:lpstr>
      <vt:lpstr>Arial</vt:lpstr>
      <vt:lpstr>Calibri</vt:lpstr>
      <vt:lpstr>Calibri Light</vt:lpstr>
      <vt:lpstr>Candara</vt:lpstr>
      <vt:lpstr>Wingdings</vt:lpstr>
      <vt:lpstr>맑은 고딕</vt:lpstr>
      <vt:lpstr>Office 테마</vt:lpstr>
      <vt:lpstr>1_디자인 사용자 지정</vt:lpstr>
      <vt:lpstr>PowerPoint 프레젠테이션</vt:lpstr>
      <vt:lpstr>Ⅰ 신호최적화 교통 데이터 구축 (1/4) (1차년도)</vt:lpstr>
      <vt:lpstr>Ⅰ 신호최적화 교통 데이터 구축 (2/4) (1차년도)</vt:lpstr>
      <vt:lpstr>Ⅰ 신호최적화 교통 데이터 구축 (3/4) (1차년도)</vt:lpstr>
      <vt:lpstr>Ⅰ 신호최적화 교통 데이터 구축 (4/4) (1차년도)</vt:lpstr>
      <vt:lpstr>II 신호최적화를 위한 교통 데이터 확장 구축 (1/3) (2차년도)</vt:lpstr>
      <vt:lpstr>II 신호최적화를 위한 교통 데이터 확장 구축 (2/3) (2차년도)</vt:lpstr>
      <vt:lpstr>II 신호최적화를 위한 교통 데이터 확장 구축 (3/3) (2차년도)</vt:lpstr>
      <vt:lpstr>III 신호최적화를 위한 교통 데이터 확장 구축 (1/3) (3차년도)</vt:lpstr>
      <vt:lpstr>III 신호최적화를 위한 교통 데이터 확장 구축 (2/3) (3차년도)</vt:lpstr>
      <vt:lpstr>III 신호최적화를 위한 교통 데이터 확장 구축 (3/3) (3차년도)</vt:lpstr>
      <vt:lpstr>IV 신호최적화를 위한 교통 데이터 확장 구축 (1/6) (4차년도)</vt:lpstr>
      <vt:lpstr>IV 신호최적화를 위한 교통 데이터 확장 구축 (2/6) (4차년도)</vt:lpstr>
      <vt:lpstr>IV 신호최적화를 위한 교통 데이터 확장 구축 (3/6) (4차년도)</vt:lpstr>
      <vt:lpstr>IV 신호최적화를 위한 교통 데이터 확장 구축 (4/6) (4차년도)</vt:lpstr>
      <vt:lpstr>IV 신호최적화를 위한 교통 데이터 확장 구축 (5/6) (4차년도)</vt:lpstr>
      <vt:lpstr>IV 신호최적화를 위한 교통 데이터 확장 구축 (6/6) (4차년도)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경섭 안</dc:creator>
  <cp:lastModifiedBy>User</cp:lastModifiedBy>
  <cp:revision>955</cp:revision>
  <cp:lastPrinted>2020-06-01T11:34:12Z</cp:lastPrinted>
  <dcterms:created xsi:type="dcterms:W3CDTF">2020-01-05T07:56:35Z</dcterms:created>
  <dcterms:modified xsi:type="dcterms:W3CDTF">2023-12-12T03:40:32Z</dcterms:modified>
</cp:coreProperties>
</file>